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6" r:id="rId3"/>
    <p:sldId id="258" r:id="rId4"/>
    <p:sldId id="259" r:id="rId5"/>
    <p:sldId id="263" r:id="rId6"/>
    <p:sldId id="264" r:id="rId7"/>
    <p:sldId id="265" r:id="rId8"/>
    <p:sldId id="266" r:id="rId9"/>
    <p:sldId id="267" r:id="rId10"/>
    <p:sldId id="268" r:id="rId11"/>
    <p:sldId id="260" r:id="rId12"/>
    <p:sldId id="270" r:id="rId13"/>
    <p:sldId id="261" r:id="rId14"/>
    <p:sldId id="269" r:id="rId15"/>
    <p:sldId id="262" r:id="rId16"/>
    <p:sldId id="271" r:id="rId17"/>
    <p:sldId id="288" r:id="rId18"/>
    <p:sldId id="289" r:id="rId19"/>
    <p:sldId id="290" r:id="rId20"/>
    <p:sldId id="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094"/>
    <a:srgbClr val="6A6A6A"/>
    <a:srgbClr val="03715B"/>
    <a:srgbClr val="445469"/>
    <a:srgbClr val="17EE0C"/>
    <a:srgbClr val="ADBACA"/>
    <a:srgbClr val="D66212"/>
    <a:srgbClr val="966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44"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84E7E-93B6-46D7-AD88-AFC67BD7A068}" type="datetimeFigureOut">
              <a:rPr lang="en-US" smtClean="0"/>
              <a:t>3/29/2020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76A67-A261-4F41-B505-FB7C1AF9BB92}" type="slidenum">
              <a:rPr lang="en-US" smtClean="0"/>
              <a:t>‹#›</a:t>
            </a:fld>
            <a:endParaRPr lang="en-US"/>
          </a:p>
        </p:txBody>
      </p:sp>
    </p:spTree>
    <p:extLst>
      <p:ext uri="{BB962C8B-B14F-4D97-AF65-F5344CB8AC3E}">
        <p14:creationId xmlns:p14="http://schemas.microsoft.com/office/powerpoint/2010/main" val="227626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a:t>
            </a:fld>
            <a:endParaRPr lang="en-US"/>
          </a:p>
        </p:txBody>
      </p:sp>
    </p:spTree>
    <p:extLst>
      <p:ext uri="{BB962C8B-B14F-4D97-AF65-F5344CB8AC3E}">
        <p14:creationId xmlns:p14="http://schemas.microsoft.com/office/powerpoint/2010/main" val="60285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10</a:t>
            </a:fld>
            <a:endParaRPr lang="en-US"/>
          </a:p>
        </p:txBody>
      </p:sp>
    </p:spTree>
    <p:extLst>
      <p:ext uri="{BB962C8B-B14F-4D97-AF65-F5344CB8AC3E}">
        <p14:creationId xmlns:p14="http://schemas.microsoft.com/office/powerpoint/2010/main" val="75317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11</a:t>
            </a:fld>
            <a:endParaRPr lang="en-US"/>
          </a:p>
        </p:txBody>
      </p:sp>
    </p:spTree>
    <p:extLst>
      <p:ext uri="{BB962C8B-B14F-4D97-AF65-F5344CB8AC3E}">
        <p14:creationId xmlns:p14="http://schemas.microsoft.com/office/powerpoint/2010/main" val="396354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12</a:t>
            </a:fld>
            <a:endParaRPr lang="en-US"/>
          </a:p>
        </p:txBody>
      </p:sp>
    </p:spTree>
    <p:extLst>
      <p:ext uri="{BB962C8B-B14F-4D97-AF65-F5344CB8AC3E}">
        <p14:creationId xmlns:p14="http://schemas.microsoft.com/office/powerpoint/2010/main" val="78193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13</a:t>
            </a:fld>
            <a:endParaRPr lang="en-US"/>
          </a:p>
        </p:txBody>
      </p:sp>
    </p:spTree>
    <p:extLst>
      <p:ext uri="{BB962C8B-B14F-4D97-AF65-F5344CB8AC3E}">
        <p14:creationId xmlns:p14="http://schemas.microsoft.com/office/powerpoint/2010/main" val="3366078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14</a:t>
            </a:fld>
            <a:endParaRPr lang="en-US"/>
          </a:p>
        </p:txBody>
      </p:sp>
    </p:spTree>
    <p:extLst>
      <p:ext uri="{BB962C8B-B14F-4D97-AF65-F5344CB8AC3E}">
        <p14:creationId xmlns:p14="http://schemas.microsoft.com/office/powerpoint/2010/main" val="331322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15</a:t>
            </a:fld>
            <a:endParaRPr lang="en-US"/>
          </a:p>
        </p:txBody>
      </p:sp>
    </p:spTree>
    <p:extLst>
      <p:ext uri="{BB962C8B-B14F-4D97-AF65-F5344CB8AC3E}">
        <p14:creationId xmlns:p14="http://schemas.microsoft.com/office/powerpoint/2010/main" val="149418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16</a:t>
            </a:fld>
            <a:endParaRPr lang="en-US"/>
          </a:p>
        </p:txBody>
      </p:sp>
    </p:spTree>
    <p:extLst>
      <p:ext uri="{BB962C8B-B14F-4D97-AF65-F5344CB8AC3E}">
        <p14:creationId xmlns:p14="http://schemas.microsoft.com/office/powerpoint/2010/main" val="2369771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17</a:t>
            </a:fld>
            <a:endParaRPr lang="en-US"/>
          </a:p>
        </p:txBody>
      </p:sp>
    </p:spTree>
    <p:extLst>
      <p:ext uri="{BB962C8B-B14F-4D97-AF65-F5344CB8AC3E}">
        <p14:creationId xmlns:p14="http://schemas.microsoft.com/office/powerpoint/2010/main" val="251235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18</a:t>
            </a:fld>
            <a:endParaRPr lang="en-US"/>
          </a:p>
        </p:txBody>
      </p:sp>
    </p:spTree>
    <p:extLst>
      <p:ext uri="{BB962C8B-B14F-4D97-AF65-F5344CB8AC3E}">
        <p14:creationId xmlns:p14="http://schemas.microsoft.com/office/powerpoint/2010/main" val="371207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19</a:t>
            </a:fld>
            <a:endParaRPr lang="en-US"/>
          </a:p>
        </p:txBody>
      </p:sp>
    </p:spTree>
    <p:extLst>
      <p:ext uri="{BB962C8B-B14F-4D97-AF65-F5344CB8AC3E}">
        <p14:creationId xmlns:p14="http://schemas.microsoft.com/office/powerpoint/2010/main" val="82309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a:t>
            </a:fld>
            <a:endParaRPr lang="en-US"/>
          </a:p>
        </p:txBody>
      </p:sp>
    </p:spTree>
    <p:extLst>
      <p:ext uri="{BB962C8B-B14F-4D97-AF65-F5344CB8AC3E}">
        <p14:creationId xmlns:p14="http://schemas.microsoft.com/office/powerpoint/2010/main" val="121239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20</a:t>
            </a:fld>
            <a:endParaRPr lang="en-US"/>
          </a:p>
        </p:txBody>
      </p:sp>
    </p:spTree>
    <p:extLst>
      <p:ext uri="{BB962C8B-B14F-4D97-AF65-F5344CB8AC3E}">
        <p14:creationId xmlns:p14="http://schemas.microsoft.com/office/powerpoint/2010/main" val="34946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3</a:t>
            </a:fld>
            <a:endParaRPr lang="en-US"/>
          </a:p>
        </p:txBody>
      </p:sp>
    </p:spTree>
    <p:extLst>
      <p:ext uri="{BB962C8B-B14F-4D97-AF65-F5344CB8AC3E}">
        <p14:creationId xmlns:p14="http://schemas.microsoft.com/office/powerpoint/2010/main" val="42645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4</a:t>
            </a:fld>
            <a:endParaRPr lang="en-US"/>
          </a:p>
        </p:txBody>
      </p:sp>
    </p:spTree>
    <p:extLst>
      <p:ext uri="{BB962C8B-B14F-4D97-AF65-F5344CB8AC3E}">
        <p14:creationId xmlns:p14="http://schemas.microsoft.com/office/powerpoint/2010/main" val="350474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5</a:t>
            </a:fld>
            <a:endParaRPr lang="en-US"/>
          </a:p>
        </p:txBody>
      </p:sp>
    </p:spTree>
    <p:extLst>
      <p:ext uri="{BB962C8B-B14F-4D97-AF65-F5344CB8AC3E}">
        <p14:creationId xmlns:p14="http://schemas.microsoft.com/office/powerpoint/2010/main" val="329037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6</a:t>
            </a:fld>
            <a:endParaRPr lang="en-US"/>
          </a:p>
        </p:txBody>
      </p:sp>
    </p:spTree>
    <p:extLst>
      <p:ext uri="{BB962C8B-B14F-4D97-AF65-F5344CB8AC3E}">
        <p14:creationId xmlns:p14="http://schemas.microsoft.com/office/powerpoint/2010/main" val="248773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7</a:t>
            </a:fld>
            <a:endParaRPr lang="en-US"/>
          </a:p>
        </p:txBody>
      </p:sp>
    </p:spTree>
    <p:extLst>
      <p:ext uri="{BB962C8B-B14F-4D97-AF65-F5344CB8AC3E}">
        <p14:creationId xmlns:p14="http://schemas.microsoft.com/office/powerpoint/2010/main" val="1094516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8</a:t>
            </a:fld>
            <a:endParaRPr lang="en-US"/>
          </a:p>
        </p:txBody>
      </p:sp>
    </p:spTree>
    <p:extLst>
      <p:ext uri="{BB962C8B-B14F-4D97-AF65-F5344CB8AC3E}">
        <p14:creationId xmlns:p14="http://schemas.microsoft.com/office/powerpoint/2010/main" val="194894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9</a:t>
            </a:fld>
            <a:endParaRPr lang="en-US"/>
          </a:p>
        </p:txBody>
      </p:sp>
    </p:spTree>
    <p:extLst>
      <p:ext uri="{BB962C8B-B14F-4D97-AF65-F5344CB8AC3E}">
        <p14:creationId xmlns:p14="http://schemas.microsoft.com/office/powerpoint/2010/main" val="198022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49F5D-E7CE-4727-B9DE-B433D4E41F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32D86DC-2B94-419B-8AD9-8BBCDCAAA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BFC01025-A778-46B0-A068-DAC91C906A7C}"/>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1C23FF67-EA45-4146-82D2-BFA2166A0C7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F4E52FF-E42F-49D2-9684-BC936F622E7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24639261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7E59C-1396-4FEF-B6C8-BEAECA91E5D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55FB867-6D55-4F65-83D5-1AA9018F5C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041FE45-68EA-4AE0-9179-E8339C81E4F1}"/>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5AD83E02-FD85-4258-9055-9B1157652E0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DFDA5D8-F5AA-47F3-B2EA-DDFFA3096E5F}"/>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98198932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F86E22-F1DE-41C0-9362-A44E5E6528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6640CE2-D1AE-4462-95A5-2CD07236A2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456705C-85BC-465F-ACE6-154259F6C90E}"/>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7DA2B4B0-216B-4E0B-98B9-69A4D98D522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5EF806A-9EA8-4459-8B74-2011C73B5EBC}"/>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41580803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5C3AB-6F3D-49E6-8DB7-9357CCDE84B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72E3626-C4BC-471E-8AC1-447CA76687D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9CB3AF3-A5A1-424F-87C9-0A21B36202F0}"/>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495BBD19-5551-4009-B46A-AB6B3C27A74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C136401-4914-4555-B653-8C416C4A149D}"/>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89931918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F492A-CB13-449E-A222-751096246C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B7A47CE-5059-483F-8144-2A396392B1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9235F4-93B6-451F-B75E-08DE21512A5D}"/>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4F7101A0-03A9-4940-BC27-F92331B4125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6F90527-E797-45B5-83E2-65E70CC52129}"/>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22881986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5C93E-BB4D-41BC-B006-BD8D45457E0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2EEB03A-6ACE-489B-823B-A2FFDFBF452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DE463F84-0C2A-4FE4-B5A0-1368F945D15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6B860B86-C8A3-485E-9CF8-E4C8341F0ED8}"/>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6" name="页脚占位符 5">
            <a:extLst>
              <a:ext uri="{FF2B5EF4-FFF2-40B4-BE49-F238E27FC236}">
                <a16:creationId xmlns:a16="http://schemas.microsoft.com/office/drawing/2014/main" id="{54EA2883-CE3F-4ACA-A27F-B64A45B1BC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F82CE18-58D8-47EC-A195-5ACE09E58A2A}"/>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424525720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DDCF0-848A-4651-83B8-71E8F6E9B8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A48459C-CFEB-4D83-8EBD-CA5ABB8176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DBE8E3-B864-4EA4-8226-9EEE8E70AF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E3DD5CFC-5328-4EC8-B895-DFA465F4F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E583F38-1350-4DE3-B060-8CC58EBD45B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FF4427F3-EEDE-444B-B986-6600F65BBDB3}"/>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8" name="页脚占位符 7">
            <a:extLst>
              <a:ext uri="{FF2B5EF4-FFF2-40B4-BE49-F238E27FC236}">
                <a16:creationId xmlns:a16="http://schemas.microsoft.com/office/drawing/2014/main" id="{5DA8FA91-B8BC-4106-895E-EFDC0349FBE2}"/>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B7765B48-4081-4987-B553-82DB362C66C5}"/>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25336993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BAE1A-815C-4758-B9EA-B6567D6238C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1EE06B0C-513D-43F9-8385-2548CCED10EE}"/>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4" name="页脚占位符 3">
            <a:extLst>
              <a:ext uri="{FF2B5EF4-FFF2-40B4-BE49-F238E27FC236}">
                <a16:creationId xmlns:a16="http://schemas.microsoft.com/office/drawing/2014/main" id="{0BE95AB4-E74F-4EBA-B439-F422CDC0FF09}"/>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692A211C-4A0E-4F38-BBDE-574740D2ABCB}"/>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64717413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2B1797-93C6-468B-A2FB-4D0E87E79140}"/>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3" name="页脚占位符 2">
            <a:extLst>
              <a:ext uri="{FF2B5EF4-FFF2-40B4-BE49-F238E27FC236}">
                <a16:creationId xmlns:a16="http://schemas.microsoft.com/office/drawing/2014/main" id="{D8127248-A45A-4294-BB72-6394B02A25CE}"/>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89D60D61-4027-4CDA-ADAD-4F0F0ADC7E74}"/>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6802895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EF9DE-B0C7-4867-9FE0-6D1D318FF1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EDAB985-59C9-4F9E-998E-1F9F16A57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E11A760-22F1-47EA-B0F6-4A0ABD007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88B95-56BF-4DAD-9EC4-1F80F341B482}"/>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6" name="页脚占位符 5">
            <a:extLst>
              <a:ext uri="{FF2B5EF4-FFF2-40B4-BE49-F238E27FC236}">
                <a16:creationId xmlns:a16="http://schemas.microsoft.com/office/drawing/2014/main" id="{C647B0C1-EE22-40E5-B02F-533AC5F768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B94982-F3C2-47EB-9EEC-49BEC90E02F3}"/>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80713612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E8E6-BC3C-48FE-A800-BE91710719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7C3F0BD-32E2-4A14-9D71-417F0B12E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A8C6C0C-EAE4-4BE8-B179-CDF26F09A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2718CB-ABAF-4148-BA93-F224BE8BC28E}"/>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6" name="页脚占位符 5">
            <a:extLst>
              <a:ext uri="{FF2B5EF4-FFF2-40B4-BE49-F238E27FC236}">
                <a16:creationId xmlns:a16="http://schemas.microsoft.com/office/drawing/2014/main" id="{2A855CDB-75E0-45E2-A0D3-4982557D34C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4F11A86-701F-4DE7-BF5F-925FB486FFD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55333061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0AA586-5635-4159-A201-5C4CB5F0B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213EB63-0556-4935-AC04-D3888657F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BACA52D-A4F2-41A6-9394-C98A36193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9D46B6AD-48C8-4FD9-9DBC-50E7A25EE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C32AEA7-F9F7-42EA-AC99-CE8A5EB41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DFE62-25FE-4B14-95E5-F2FCF760FFBA}" type="slidenum">
              <a:rPr lang="en-US" smtClean="0"/>
              <a:t>‹#›</a:t>
            </a:fld>
            <a:endParaRPr lang="en-US"/>
          </a:p>
        </p:txBody>
      </p:sp>
    </p:spTree>
    <p:extLst>
      <p:ext uri="{BB962C8B-B14F-4D97-AF65-F5344CB8AC3E}">
        <p14:creationId xmlns:p14="http://schemas.microsoft.com/office/powerpoint/2010/main" val="3194294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63602"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6" name="图片 5"/>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3191219" y="1905840"/>
            <a:ext cx="6078070" cy="1077218"/>
          </a:xfrm>
          <a:prstGeom prst="rect">
            <a:avLst/>
          </a:prstGeom>
          <a:noFill/>
        </p:spPr>
        <p:txBody>
          <a:bodyPr wrap="square" rtlCol="0">
            <a:spAutoFit/>
          </a:bodyPr>
          <a:lstStyle/>
          <a:p>
            <a:pPr algn="ctr"/>
            <a:r>
              <a:rPr lang="en-US" sz="4000" b="1" dirty="0">
                <a:solidFill>
                  <a:schemeClr val="bg1"/>
                </a:solidFill>
              </a:rPr>
              <a:t>Predictive analytics</a:t>
            </a:r>
          </a:p>
          <a:p>
            <a:pPr algn="ctr"/>
            <a:r>
              <a:rPr lang="en-US" sz="2400" b="1" dirty="0">
                <a:solidFill>
                  <a:schemeClr val="bg1"/>
                </a:solidFill>
              </a:rPr>
              <a:t>for a facial emotion recognition task</a:t>
            </a:r>
          </a:p>
        </p:txBody>
      </p:sp>
      <p:grpSp>
        <p:nvGrpSpPr>
          <p:cNvPr id="3" name="组合 2"/>
          <p:cNvGrpSpPr/>
          <p:nvPr/>
        </p:nvGrpSpPr>
        <p:grpSpPr>
          <a:xfrm>
            <a:off x="2692396" y="3964090"/>
            <a:ext cx="7075715" cy="1622549"/>
            <a:chOff x="3056962" y="3646711"/>
            <a:chExt cx="6078071" cy="844896"/>
          </a:xfrm>
        </p:grpSpPr>
        <p:cxnSp>
          <p:nvCxnSpPr>
            <p:cNvPr id="9" name="直接连接符 8"/>
            <p:cNvCxnSpPr>
              <a:cxnSpLocks/>
            </p:cNvCxnSpPr>
            <p:nvPr/>
          </p:nvCxnSpPr>
          <p:spPr>
            <a:xfrm>
              <a:off x="3485453" y="3646711"/>
              <a:ext cx="52210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3"/>
            <p:cNvSpPr>
              <a:spLocks noChangeArrowheads="1"/>
            </p:cNvSpPr>
            <p:nvPr/>
          </p:nvSpPr>
          <p:spPr bwMode="auto">
            <a:xfrm>
              <a:off x="3056962" y="3744941"/>
              <a:ext cx="6078071" cy="1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Jiancong</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Shen, Vikki Sui,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Jinxu</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Xiang,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Ruiqi</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Wenjie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4394852" y="4299288"/>
              <a:ext cx="3018972" cy="19231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Presenter: </a:t>
              </a:r>
              <a:r>
                <a:rPr lang="en-US" altLang="zh-CN" dirty="0" err="1">
                  <a:solidFill>
                    <a:schemeClr val="bg1"/>
                  </a:solidFill>
                  <a:latin typeface="微软雅黑" panose="020B0503020204020204" pitchFamily="34" charset="-122"/>
                  <a:ea typeface="微软雅黑" panose="020B0503020204020204" pitchFamily="34" charset="-122"/>
                </a:rPr>
                <a:t>Jinxu</a:t>
              </a:r>
              <a:r>
                <a:rPr lang="en-US" altLang="zh-CN" dirty="0">
                  <a:solidFill>
                    <a:schemeClr val="bg1"/>
                  </a:solidFill>
                  <a:latin typeface="微软雅黑" panose="020B0503020204020204" pitchFamily="34" charset="-122"/>
                  <a:ea typeface="微软雅黑" panose="020B0503020204020204" pitchFamily="34" charset="-122"/>
                </a:rPr>
                <a:t> Xiang</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65BC2BA5-3E35-47E8-B9F2-94423AC86F87}"/>
              </a:ext>
            </a:extLst>
          </p:cNvPr>
          <p:cNvSpPr txBox="1"/>
          <p:nvPr/>
        </p:nvSpPr>
        <p:spPr>
          <a:xfrm>
            <a:off x="4497650" y="3456693"/>
            <a:ext cx="3018972" cy="461665"/>
          </a:xfrm>
          <a:prstGeom prst="rect">
            <a:avLst/>
          </a:prstGeom>
          <a:noFill/>
        </p:spPr>
        <p:txBody>
          <a:bodyPr wrap="square" rtlCol="0">
            <a:spAutoFit/>
          </a:bodyPr>
          <a:lstStyle/>
          <a:p>
            <a:pPr algn="ctr"/>
            <a:r>
              <a:rPr lang="en-US" altLang="zh-CN" sz="2400" dirty="0">
                <a:solidFill>
                  <a:schemeClr val="bg1"/>
                </a:solidFill>
                <a:ea typeface="微软雅黑" panose="020B0503020204020204" pitchFamily="34" charset="-122"/>
              </a:rPr>
              <a:t>Group 8</a:t>
            </a:r>
            <a:endParaRPr lang="zh-CN" altLang="en-US" sz="24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17668689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- 7</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600036" y="1030515"/>
            <a:ext cx="6991928" cy="646331"/>
          </a:xfrm>
          <a:prstGeom prst="rect">
            <a:avLst/>
          </a:prstGeom>
          <a:noFill/>
        </p:spPr>
        <p:txBody>
          <a:bodyPr wrap="square" rtlCol="0">
            <a:spAutoFit/>
          </a:bodyPr>
          <a:lstStyle/>
          <a:p>
            <a:r>
              <a:rPr lang="en-US" sz="3600" dirty="0">
                <a:solidFill>
                  <a:srgbClr val="7030A0"/>
                </a:solidFill>
              </a:rPr>
              <a:t>The average image of each emotion!</a:t>
            </a:r>
            <a:endParaRPr lang="en-US" sz="3600" dirty="0">
              <a:solidFill>
                <a:srgbClr val="FF0000"/>
              </a:solidFill>
            </a:endParaRPr>
          </a:p>
        </p:txBody>
      </p:sp>
      <p:sp>
        <p:nvSpPr>
          <p:cNvPr id="40" name="文本框 39">
            <a:extLst>
              <a:ext uri="{FF2B5EF4-FFF2-40B4-BE49-F238E27FC236}">
                <a16:creationId xmlns:a16="http://schemas.microsoft.com/office/drawing/2014/main" id="{F3DEA221-A419-41C5-AEE4-4DF857AFBF07}"/>
              </a:ext>
            </a:extLst>
          </p:cNvPr>
          <p:cNvSpPr txBox="1"/>
          <p:nvPr/>
        </p:nvSpPr>
        <p:spPr>
          <a:xfrm>
            <a:off x="5771382" y="333477"/>
            <a:ext cx="5925429" cy="646331"/>
          </a:xfrm>
          <a:prstGeom prst="rect">
            <a:avLst/>
          </a:prstGeom>
          <a:noFill/>
        </p:spPr>
        <p:txBody>
          <a:bodyPr wrap="square" rtlCol="0">
            <a:spAutoFit/>
          </a:bodyPr>
          <a:lstStyle/>
          <a:p>
            <a:r>
              <a:rPr lang="en-US" dirty="0">
                <a:solidFill>
                  <a:srgbClr val="445469"/>
                </a:solidFill>
              </a:rPr>
              <a:t>HD images are saved in the ‘fig’ folder of our project.</a:t>
            </a:r>
          </a:p>
          <a:p>
            <a:r>
              <a:rPr lang="en-US" dirty="0">
                <a:solidFill>
                  <a:srgbClr val="445469"/>
                </a:solidFill>
              </a:rPr>
              <a:t>It looks like there are more female images in our training set.</a:t>
            </a:r>
          </a:p>
        </p:txBody>
      </p:sp>
      <p:pic>
        <p:nvPicPr>
          <p:cNvPr id="32" name="图片 31" descr="一群人的照片&#10;&#10;描述已自动生成">
            <a:extLst>
              <a:ext uri="{FF2B5EF4-FFF2-40B4-BE49-F238E27FC236}">
                <a16:creationId xmlns:a16="http://schemas.microsoft.com/office/drawing/2014/main" id="{D8DE54D9-D848-460C-9170-356F4D8C4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18" y="1583473"/>
            <a:ext cx="10339364" cy="5274527"/>
          </a:xfrm>
          <a:prstGeom prst="rect">
            <a:avLst/>
          </a:prstGeom>
        </p:spPr>
      </p:pic>
    </p:spTree>
    <p:extLst>
      <p:ext uri="{BB962C8B-B14F-4D97-AF65-F5344CB8AC3E}">
        <p14:creationId xmlns:p14="http://schemas.microsoft.com/office/powerpoint/2010/main" val="372307136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barn(inVertical)">
                                      <p:cBhvr>
                                        <p:cTn id="14"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02</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Feature extraction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points features and image features</a:t>
              </a:r>
            </a:p>
          </p:txBody>
        </p:sp>
      </p:grpSp>
    </p:spTree>
    <p:extLst>
      <p:ext uri="{BB962C8B-B14F-4D97-AF65-F5344CB8AC3E}">
        <p14:creationId xmlns:p14="http://schemas.microsoft.com/office/powerpoint/2010/main" val="18963284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Feature extraction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812813" y="1018519"/>
            <a:ext cx="6566374" cy="646331"/>
          </a:xfrm>
          <a:prstGeom prst="rect">
            <a:avLst/>
          </a:prstGeom>
          <a:noFill/>
        </p:spPr>
        <p:txBody>
          <a:bodyPr wrap="square" rtlCol="0">
            <a:spAutoFit/>
          </a:bodyPr>
          <a:lstStyle/>
          <a:p>
            <a:r>
              <a:rPr lang="en-US" sz="3600" dirty="0">
                <a:solidFill>
                  <a:srgbClr val="7030A0"/>
                </a:solidFill>
              </a:rPr>
              <a:t>What kind of features can we use?</a:t>
            </a:r>
            <a:endParaRPr lang="en-US" sz="3600" dirty="0">
              <a:solidFill>
                <a:srgbClr val="FF0000"/>
              </a:solidFill>
            </a:endParaRPr>
          </a:p>
        </p:txBody>
      </p:sp>
      <p:grpSp>
        <p:nvGrpSpPr>
          <p:cNvPr id="5" name="组合 4">
            <a:extLst>
              <a:ext uri="{FF2B5EF4-FFF2-40B4-BE49-F238E27FC236}">
                <a16:creationId xmlns:a16="http://schemas.microsoft.com/office/drawing/2014/main" id="{20DEEA50-67FE-406C-BD10-1F4ACE18B65B}"/>
              </a:ext>
            </a:extLst>
          </p:cNvPr>
          <p:cNvGrpSpPr/>
          <p:nvPr/>
        </p:nvGrpSpPr>
        <p:grpSpPr>
          <a:xfrm>
            <a:off x="4117556" y="2292572"/>
            <a:ext cx="3805959" cy="3298614"/>
            <a:chOff x="4043668" y="2135560"/>
            <a:chExt cx="3805959" cy="3298614"/>
          </a:xfrm>
        </p:grpSpPr>
        <p:sp>
          <p:nvSpPr>
            <p:cNvPr id="6" name="Teardrop 12">
              <a:extLst>
                <a:ext uri="{FF2B5EF4-FFF2-40B4-BE49-F238E27FC236}">
                  <a16:creationId xmlns:a16="http://schemas.microsoft.com/office/drawing/2014/main" id="{C2E772B4-5EA4-46ED-9160-4D341819D3F7}"/>
                </a:ext>
              </a:extLst>
            </p:cNvPr>
            <p:cNvSpPr/>
            <p:nvPr/>
          </p:nvSpPr>
          <p:spPr>
            <a:xfrm rot="16200000">
              <a:off x="6010432" y="3806997"/>
              <a:ext cx="1609518" cy="1644833"/>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ardrop 13">
              <a:extLst>
                <a:ext uri="{FF2B5EF4-FFF2-40B4-BE49-F238E27FC236}">
                  <a16:creationId xmlns:a16="http://schemas.microsoft.com/office/drawing/2014/main" id="{EDE36349-EE64-4E31-954D-27238B0715DA}"/>
                </a:ext>
              </a:extLst>
            </p:cNvPr>
            <p:cNvSpPr/>
            <p:nvPr/>
          </p:nvSpPr>
          <p:spPr>
            <a:xfrm rot="10800000">
              <a:off x="5992773" y="2135560"/>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ardrop 14">
              <a:extLst>
                <a:ext uri="{FF2B5EF4-FFF2-40B4-BE49-F238E27FC236}">
                  <a16:creationId xmlns:a16="http://schemas.microsoft.com/office/drawing/2014/main" id="{64A63B67-4FA2-4E8D-AF96-E1B283B15709}"/>
                </a:ext>
              </a:extLst>
            </p:cNvPr>
            <p:cNvSpPr/>
            <p:nvPr/>
          </p:nvSpPr>
          <p:spPr>
            <a:xfrm>
              <a:off x="4247450" y="3824656"/>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ardrop 17">
              <a:extLst>
                <a:ext uri="{FF2B5EF4-FFF2-40B4-BE49-F238E27FC236}">
                  <a16:creationId xmlns:a16="http://schemas.microsoft.com/office/drawing/2014/main" id="{D8E67217-4B67-4C4D-ACD9-64061B3EE002}"/>
                </a:ext>
              </a:extLst>
            </p:cNvPr>
            <p:cNvSpPr/>
            <p:nvPr/>
          </p:nvSpPr>
          <p:spPr>
            <a:xfrm rot="5400000">
              <a:off x="4261628" y="2117902"/>
              <a:ext cx="1609518" cy="1644833"/>
            </a:xfrm>
            <a:prstGeom prst="teardrop">
              <a:avLst/>
            </a:prstGeom>
            <a:solidFill>
              <a:srgbClr val="6A6A6A"/>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Isosceles Triangle 20">
              <a:extLst>
                <a:ext uri="{FF2B5EF4-FFF2-40B4-BE49-F238E27FC236}">
                  <a16:creationId xmlns:a16="http://schemas.microsoft.com/office/drawing/2014/main" id="{4C562C1C-A468-4239-A309-2E47E7DFC46D}"/>
                </a:ext>
              </a:extLst>
            </p:cNvPr>
            <p:cNvSpPr/>
            <p:nvPr/>
          </p:nvSpPr>
          <p:spPr>
            <a:xfrm rot="16200000">
              <a:off x="3983227" y="2902180"/>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Isosceles Triangle 21">
              <a:extLst>
                <a:ext uri="{FF2B5EF4-FFF2-40B4-BE49-F238E27FC236}">
                  <a16:creationId xmlns:a16="http://schemas.microsoft.com/office/drawing/2014/main" id="{B32E75DB-2FC2-4A4A-B803-8B87B58683A2}"/>
                </a:ext>
              </a:extLst>
            </p:cNvPr>
            <p:cNvSpPr/>
            <p:nvPr/>
          </p:nvSpPr>
          <p:spPr>
            <a:xfrm rot="5400000">
              <a:off x="7712907" y="2902181"/>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Isosceles Triangle 22">
              <a:extLst>
                <a:ext uri="{FF2B5EF4-FFF2-40B4-BE49-F238E27FC236}">
                  <a16:creationId xmlns:a16="http://schemas.microsoft.com/office/drawing/2014/main" id="{22A50C77-B959-4C3C-A2A4-195FD7E74A91}"/>
                </a:ext>
              </a:extLst>
            </p:cNvPr>
            <p:cNvSpPr/>
            <p:nvPr/>
          </p:nvSpPr>
          <p:spPr>
            <a:xfrm rot="16200000">
              <a:off x="3983225" y="4604285"/>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Isosceles Triangle 23">
              <a:extLst>
                <a:ext uri="{FF2B5EF4-FFF2-40B4-BE49-F238E27FC236}">
                  <a16:creationId xmlns:a16="http://schemas.microsoft.com/office/drawing/2014/main" id="{B81C755B-4CCE-4F9D-9E2A-59E9337CEF2C}"/>
                </a:ext>
              </a:extLst>
            </p:cNvPr>
            <p:cNvSpPr/>
            <p:nvPr/>
          </p:nvSpPr>
          <p:spPr>
            <a:xfrm rot="5400000">
              <a:off x="7712906" y="4604286"/>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67744086-2353-4C13-A605-0C3FDB756E8C}"/>
                </a:ext>
              </a:extLst>
            </p:cNvPr>
            <p:cNvSpPr txBox="1"/>
            <p:nvPr/>
          </p:nvSpPr>
          <p:spPr>
            <a:xfrm>
              <a:off x="5353165" y="2917804"/>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211117BA-A984-47AA-8A5A-5B01C3B78C8D}"/>
                </a:ext>
              </a:extLst>
            </p:cNvPr>
            <p:cNvSpPr txBox="1"/>
            <p:nvPr/>
          </p:nvSpPr>
          <p:spPr>
            <a:xfrm>
              <a:off x="5876158" y="2920868"/>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568A4560-2A4D-4A59-B803-073C6256F83A}"/>
                </a:ext>
              </a:extLst>
            </p:cNvPr>
            <p:cNvSpPr txBox="1"/>
            <p:nvPr/>
          </p:nvSpPr>
          <p:spPr>
            <a:xfrm>
              <a:off x="5331040" y="3613365"/>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C4906895-48FB-4779-ADCB-ECAEA41AA60F}"/>
                </a:ext>
              </a:extLst>
            </p:cNvPr>
            <p:cNvSpPr txBox="1"/>
            <p:nvPr/>
          </p:nvSpPr>
          <p:spPr>
            <a:xfrm>
              <a:off x="5888871" y="3610301"/>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3@|17FFC:16777215|FBC:16777215|LFC:16777215|LBC:16777215">
            <a:extLst>
              <a:ext uri="{FF2B5EF4-FFF2-40B4-BE49-F238E27FC236}">
                <a16:creationId xmlns:a16="http://schemas.microsoft.com/office/drawing/2014/main" id="{A85B1F9E-8957-43C3-A9A2-CCD167D0F1D6}"/>
              </a:ext>
            </a:extLst>
          </p:cNvPr>
          <p:cNvSpPr txBox="1"/>
          <p:nvPr/>
        </p:nvSpPr>
        <p:spPr>
          <a:xfrm>
            <a:off x="735945" y="2161257"/>
            <a:ext cx="2637804"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Point coordinates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17FFC:16777215|FBC:16777215|LFC:16777215|LBC:16777215">
            <a:extLst>
              <a:ext uri="{FF2B5EF4-FFF2-40B4-BE49-F238E27FC236}">
                <a16:creationId xmlns:a16="http://schemas.microsoft.com/office/drawing/2014/main" id="{DD6C1A19-2BD3-459E-947B-2254250CC565}"/>
              </a:ext>
            </a:extLst>
          </p:cNvPr>
          <p:cNvSpPr txBox="1"/>
          <p:nvPr/>
        </p:nvSpPr>
        <p:spPr>
          <a:xfrm>
            <a:off x="735945" y="2524484"/>
            <a:ext cx="3446169" cy="1723549"/>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Since we have just finished the data preprocessing, the positions of all points should be standardized. Their coordinates are valid features. We have 78 feature points. Except for the center point with the same location, the feature dimension is 154.</a:t>
            </a:r>
          </a:p>
        </p:txBody>
      </p:sp>
      <p:sp>
        <p:nvSpPr>
          <p:cNvPr id="22" name="TextBox 13@|17FFC:16777215|FBC:16777215|LFC:16777215|LBC:16777215">
            <a:extLst>
              <a:ext uri="{FF2B5EF4-FFF2-40B4-BE49-F238E27FC236}">
                <a16:creationId xmlns:a16="http://schemas.microsoft.com/office/drawing/2014/main" id="{656501B9-3B8A-473A-AA94-3C1D514D588C}"/>
              </a:ext>
            </a:extLst>
          </p:cNvPr>
          <p:cNvSpPr txBox="1"/>
          <p:nvPr/>
        </p:nvSpPr>
        <p:spPr>
          <a:xfrm>
            <a:off x="735945" y="4179062"/>
            <a:ext cx="2863882"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Geometric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17FFC:16777215|FBC:16777215|LFC:16777215|LBC:16777215">
            <a:extLst>
              <a:ext uri="{FF2B5EF4-FFF2-40B4-BE49-F238E27FC236}">
                <a16:creationId xmlns:a16="http://schemas.microsoft.com/office/drawing/2014/main" id="{23CB5A82-2DD0-46FE-B0EF-BE1A363DCFE3}"/>
              </a:ext>
            </a:extLst>
          </p:cNvPr>
          <p:cNvSpPr txBox="1"/>
          <p:nvPr/>
        </p:nvSpPr>
        <p:spPr>
          <a:xfrm>
            <a:off x="748145" y="4611260"/>
            <a:ext cx="33694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distance, the slope between two points, the angle between three points, the area within the point set, and the regression coefficient of several points are all features that can summarize the expression. We took about 40 such features.</a:t>
            </a:r>
          </a:p>
        </p:txBody>
      </p:sp>
      <p:sp>
        <p:nvSpPr>
          <p:cNvPr id="24" name="TextBox 13@|17FFC:16777215|FBC:16777215|LFC:16777215|LBC:16777215">
            <a:extLst>
              <a:ext uri="{FF2B5EF4-FFF2-40B4-BE49-F238E27FC236}">
                <a16:creationId xmlns:a16="http://schemas.microsoft.com/office/drawing/2014/main" id="{D3048DD0-2EE6-4DC0-BD53-C4F31D708FBC}"/>
              </a:ext>
            </a:extLst>
          </p:cNvPr>
          <p:cNvSpPr txBox="1"/>
          <p:nvPr/>
        </p:nvSpPr>
        <p:spPr>
          <a:xfrm>
            <a:off x="8091062" y="2161359"/>
            <a:ext cx="2784651"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Distance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17FFC:16777215|FBC:16777215|LFC:16777215|LBC:16777215">
            <a:extLst>
              <a:ext uri="{FF2B5EF4-FFF2-40B4-BE49-F238E27FC236}">
                <a16:creationId xmlns:a16="http://schemas.microsoft.com/office/drawing/2014/main" id="{C4E51B0F-4212-43BB-B718-45992067CACB}"/>
              </a:ext>
            </a:extLst>
          </p:cNvPr>
          <p:cNvSpPr txBox="1"/>
          <p:nvPr/>
        </p:nvSpPr>
        <p:spPr>
          <a:xfrm>
            <a:off x="8091062" y="2524484"/>
            <a:ext cx="3685309" cy="1477328"/>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the baseline, 78 points pairwise distance are used, but we don't need so much. In fact, we can select some efficient distances to express nearly all the information. We extracted about 90 distance features.</a:t>
            </a:r>
          </a:p>
        </p:txBody>
      </p:sp>
      <p:sp>
        <p:nvSpPr>
          <p:cNvPr id="26" name="TextBox 13@|17FFC:16777215|FBC:16777215|LFC:16777215|LBC:16777215">
            <a:extLst>
              <a:ext uri="{FF2B5EF4-FFF2-40B4-BE49-F238E27FC236}">
                <a16:creationId xmlns:a16="http://schemas.microsoft.com/office/drawing/2014/main" id="{8EC035A6-BC78-4163-81DF-ECCDDF58C023}"/>
              </a:ext>
            </a:extLst>
          </p:cNvPr>
          <p:cNvSpPr txBox="1"/>
          <p:nvPr/>
        </p:nvSpPr>
        <p:spPr>
          <a:xfrm>
            <a:off x="8091062" y="4252197"/>
            <a:ext cx="2733083" cy="369332"/>
          </a:xfrm>
          <a:prstGeom prst="rect">
            <a:avLst/>
          </a:prstGeom>
          <a:noFill/>
        </p:spPr>
        <p:txBody>
          <a:bodyPr wrap="square" lIns="0" tIns="0" rIns="0" bIns="0" rtlCol="0" anchor="t" anchorCtr="0">
            <a:spAutoFit/>
          </a:bodyPr>
          <a:lstStyle/>
          <a:p>
            <a:pPr defTabSz="1216817">
              <a:spcBef>
                <a:spcPct val="20000"/>
              </a:spcBef>
              <a:defRPr/>
            </a:pPr>
            <a:r>
              <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Color features</a:t>
            </a:r>
          </a:p>
        </p:txBody>
      </p:sp>
      <p:sp>
        <p:nvSpPr>
          <p:cNvPr id="27" name="TextBox 13@|17FFC:16777215|FBC:16777215|LFC:16777215|LBC:16777215">
            <a:extLst>
              <a:ext uri="{FF2B5EF4-FFF2-40B4-BE49-F238E27FC236}">
                <a16:creationId xmlns:a16="http://schemas.microsoft.com/office/drawing/2014/main" id="{16B5D477-70A7-42A3-80BE-66013CE35646}"/>
              </a:ext>
            </a:extLst>
          </p:cNvPr>
          <p:cNvSpPr txBox="1"/>
          <p:nvPr/>
        </p:nvSpPr>
        <p:spPr>
          <a:xfrm>
            <a:off x="8091060" y="4621529"/>
            <a:ext cx="36853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the features that can be obtained from 78 points, information can also be obtained from the image, such as forehead wrinkles and  nasolabial folds. We use a proportion of pixels much darker than skin tones in an area to express these features. The dimension of these features is 10.</a:t>
            </a:r>
          </a:p>
        </p:txBody>
      </p:sp>
      <p:sp>
        <p:nvSpPr>
          <p:cNvPr id="38" name="文本框 37">
            <a:extLst>
              <a:ext uri="{FF2B5EF4-FFF2-40B4-BE49-F238E27FC236}">
                <a16:creationId xmlns:a16="http://schemas.microsoft.com/office/drawing/2014/main" id="{042AED40-50A4-434B-ABD4-706A95251C8C}"/>
              </a:ext>
            </a:extLst>
          </p:cNvPr>
          <p:cNvSpPr txBox="1"/>
          <p:nvPr/>
        </p:nvSpPr>
        <p:spPr>
          <a:xfrm>
            <a:off x="6066660" y="245755"/>
            <a:ext cx="4503790" cy="646331"/>
          </a:xfrm>
          <a:prstGeom prst="rect">
            <a:avLst/>
          </a:prstGeom>
          <a:noFill/>
        </p:spPr>
        <p:txBody>
          <a:bodyPr wrap="square" rtlCol="0">
            <a:spAutoFit/>
          </a:bodyPr>
          <a:lstStyle/>
          <a:p>
            <a:r>
              <a:rPr lang="en-US" dirty="0">
                <a:solidFill>
                  <a:srgbClr val="03715B"/>
                </a:solidFill>
              </a:rPr>
              <a:t>The color is green means we used this feature.</a:t>
            </a:r>
          </a:p>
          <a:p>
            <a:r>
              <a:rPr lang="en-US" dirty="0">
                <a:solidFill>
                  <a:srgbClr val="6A6A6A"/>
                </a:solidFill>
              </a:rPr>
              <a:t>The color is grey means we didn’t choose it.</a:t>
            </a:r>
          </a:p>
        </p:txBody>
      </p:sp>
      <p:pic>
        <p:nvPicPr>
          <p:cNvPr id="41" name="图片 40" descr="图片包含 游戏机, 画&#10;&#10;描述已自动生成">
            <a:extLst>
              <a:ext uri="{FF2B5EF4-FFF2-40B4-BE49-F238E27FC236}">
                <a16:creationId xmlns:a16="http://schemas.microsoft.com/office/drawing/2014/main" id="{9BD3EB89-5152-4D12-ABEB-1C312EC03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392" y="4486689"/>
            <a:ext cx="965938" cy="533667"/>
          </a:xfrm>
          <a:prstGeom prst="rect">
            <a:avLst/>
          </a:prstGeom>
        </p:spPr>
      </p:pic>
      <p:pic>
        <p:nvPicPr>
          <p:cNvPr id="43" name="图片 42" descr="图片包含 游戏机, 标志, 画&#10;&#10;描述已自动生成">
            <a:extLst>
              <a:ext uri="{FF2B5EF4-FFF2-40B4-BE49-F238E27FC236}">
                <a16:creationId xmlns:a16="http://schemas.microsoft.com/office/drawing/2014/main" id="{74BFF6B5-2058-47E0-8DC3-CD9066EB0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237" y="2639498"/>
            <a:ext cx="915664" cy="915664"/>
          </a:xfrm>
          <a:prstGeom prst="rect">
            <a:avLst/>
          </a:prstGeom>
        </p:spPr>
      </p:pic>
      <p:pic>
        <p:nvPicPr>
          <p:cNvPr id="45" name="图片 44" descr="图片包含 游戏机, 画, 灯光&#10;&#10;描述已自动生成">
            <a:extLst>
              <a:ext uri="{FF2B5EF4-FFF2-40B4-BE49-F238E27FC236}">
                <a16:creationId xmlns:a16="http://schemas.microsoft.com/office/drawing/2014/main" id="{AE66C03E-692A-41E4-B339-7B639B101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1151" y="2660447"/>
            <a:ext cx="733585" cy="733585"/>
          </a:xfrm>
          <a:prstGeom prst="rect">
            <a:avLst/>
          </a:prstGeom>
        </p:spPr>
      </p:pic>
      <p:pic>
        <p:nvPicPr>
          <p:cNvPr id="47" name="图片 46" descr="图片包含 游戏机, 画&#10;&#10;描述已自动生成">
            <a:extLst>
              <a:ext uri="{FF2B5EF4-FFF2-40B4-BE49-F238E27FC236}">
                <a16:creationId xmlns:a16="http://schemas.microsoft.com/office/drawing/2014/main" id="{B50F6E16-19B2-423A-AE91-428D7695D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5910" y="4397287"/>
            <a:ext cx="771377" cy="771377"/>
          </a:xfrm>
          <a:prstGeom prst="rect">
            <a:avLst/>
          </a:prstGeom>
        </p:spPr>
      </p:pic>
    </p:spTree>
    <p:extLst>
      <p:ext uri="{BB962C8B-B14F-4D97-AF65-F5344CB8AC3E}">
        <p14:creationId xmlns:p14="http://schemas.microsoft.com/office/powerpoint/2010/main" val="242457877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right)">
                                      <p:cBhvr>
                                        <p:cTn id="14" dur="500"/>
                                        <p:tgtEl>
                                          <p:spTgt spid="20"/>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right)">
                                      <p:cBhvr>
                                        <p:cTn id="18" dur="500"/>
                                        <p:tgtEl>
                                          <p:spTgt spid="2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3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4500"/>
                            </p:stCondLst>
                            <p:childTnLst>
                              <p:par>
                                <p:cTn id="44" presetID="14" presetClass="entr" presetSubtype="1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1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p:bldP spid="21" grpId="0"/>
      <p:bldP spid="22" grpId="0"/>
      <p:bldP spid="23" grpId="0"/>
      <p:bldP spid="24" grpId="0"/>
      <p:bldP spid="25" grpId="0"/>
      <p:bldP spid="26" grpId="0"/>
      <p:bldP spid="2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03</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Classifier application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GBM, SVM and </a:t>
              </a:r>
              <a:r>
                <a:rPr lang="en-US" altLang="zh-CN" sz="1600" dirty="0" err="1">
                  <a:solidFill>
                    <a:schemeClr val="tx1">
                      <a:lumMod val="50000"/>
                      <a:lumOff val="50000"/>
                    </a:schemeClr>
                  </a:solidFill>
                  <a:latin typeface="+mn-lt"/>
                  <a:ea typeface="微软雅黑" panose="020B0503020204020204" pitchFamily="34" charset="-122"/>
                  <a:sym typeface="Arial" panose="020B0604020202020204" pitchFamily="34" charset="0"/>
                </a:rPr>
                <a:t>XGBoost</a:t>
              </a: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27064754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Classifier application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70207690-6B20-4C67-9A65-C41B77BA6DE7}"/>
              </a:ext>
            </a:extLst>
          </p:cNvPr>
          <p:cNvGrpSpPr/>
          <p:nvPr/>
        </p:nvGrpSpPr>
        <p:grpSpPr>
          <a:xfrm>
            <a:off x="3873071" y="1322016"/>
            <a:ext cx="4496954" cy="2815075"/>
            <a:chOff x="3848235" y="2294958"/>
            <a:chExt cx="4496954" cy="2815075"/>
          </a:xfrm>
        </p:grpSpPr>
        <p:sp>
          <p:nvSpPr>
            <p:cNvPr id="34" name="Shape 2292">
              <a:extLst>
                <a:ext uri="{FF2B5EF4-FFF2-40B4-BE49-F238E27FC236}">
                  <a16:creationId xmlns:a16="http://schemas.microsoft.com/office/drawing/2014/main" id="{4B7B55B1-D05F-4F09-9A95-DBC5B77954F8}"/>
                </a:ext>
              </a:extLst>
            </p:cNvPr>
            <p:cNvSpPr/>
            <p:nvPr/>
          </p:nvSpPr>
          <p:spPr>
            <a:xfrm>
              <a:off x="5863818" y="3194945"/>
              <a:ext cx="514450" cy="1676521"/>
            </a:xfrm>
            <a:custGeom>
              <a:avLst/>
              <a:gdLst/>
              <a:ahLst/>
              <a:cxnLst>
                <a:cxn ang="0">
                  <a:pos x="wd2" y="hd2"/>
                </a:cxn>
                <a:cxn ang="5400000">
                  <a:pos x="wd2" y="hd2"/>
                </a:cxn>
                <a:cxn ang="10800000">
                  <a:pos x="wd2" y="hd2"/>
                </a:cxn>
                <a:cxn ang="16200000">
                  <a:pos x="wd2" y="hd2"/>
                </a:cxn>
              </a:cxnLst>
              <a:rect l="0" t="0" r="r" b="b"/>
              <a:pathLst>
                <a:path w="19539" h="21600" extrusionOk="0">
                  <a:moveTo>
                    <a:pt x="9930" y="21600"/>
                  </a:moveTo>
                  <a:cubicBezTo>
                    <a:pt x="20721" y="20542"/>
                    <a:pt x="19511" y="17066"/>
                    <a:pt x="19486" y="14652"/>
                  </a:cubicBezTo>
                  <a:cubicBezTo>
                    <a:pt x="19474" y="13423"/>
                    <a:pt x="19379" y="9990"/>
                    <a:pt x="19378" y="6741"/>
                  </a:cubicBezTo>
                  <a:cubicBezTo>
                    <a:pt x="19377" y="3533"/>
                    <a:pt x="19594" y="510"/>
                    <a:pt x="19240" y="0"/>
                  </a:cubicBezTo>
                  <a:lnTo>
                    <a:pt x="168" y="25"/>
                  </a:lnTo>
                  <a:cubicBezTo>
                    <a:pt x="-173" y="550"/>
                    <a:pt x="108" y="3653"/>
                    <a:pt x="123" y="6906"/>
                  </a:cubicBezTo>
                  <a:cubicBezTo>
                    <a:pt x="139" y="10175"/>
                    <a:pt x="66" y="13590"/>
                    <a:pt x="149" y="14677"/>
                  </a:cubicBezTo>
                  <a:cubicBezTo>
                    <a:pt x="307" y="16754"/>
                    <a:pt x="-879" y="20577"/>
                    <a:pt x="9930" y="21600"/>
                  </a:cubicBezTo>
                  <a:lnTo>
                    <a:pt x="9930" y="21600"/>
                  </a:lnTo>
                  <a:close/>
                </a:path>
              </a:pathLst>
            </a:custGeom>
            <a:solidFill>
              <a:srgbClr val="03715B"/>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29" name="Shape 2289">
              <a:extLst>
                <a:ext uri="{FF2B5EF4-FFF2-40B4-BE49-F238E27FC236}">
                  <a16:creationId xmlns:a16="http://schemas.microsoft.com/office/drawing/2014/main" id="{ED5CE5B6-6F3A-4B2A-AD18-BBBA36988110}"/>
                </a:ext>
              </a:extLst>
            </p:cNvPr>
            <p:cNvSpPr/>
            <p:nvPr/>
          </p:nvSpPr>
          <p:spPr>
            <a:xfrm>
              <a:off x="3848235"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0" name="Shape 2305">
              <a:extLst>
                <a:ext uri="{FF2B5EF4-FFF2-40B4-BE49-F238E27FC236}">
                  <a16:creationId xmlns:a16="http://schemas.microsoft.com/office/drawing/2014/main" id="{BCB2B14D-C620-4D6F-B8DE-54CA1F91ABE6}"/>
                </a:ext>
              </a:extLst>
            </p:cNvPr>
            <p:cNvSpPr/>
            <p:nvPr/>
          </p:nvSpPr>
          <p:spPr>
            <a:xfrm>
              <a:off x="4242531" y="3699003"/>
              <a:ext cx="506360" cy="117246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1" name="Group 2310">
              <a:extLst>
                <a:ext uri="{FF2B5EF4-FFF2-40B4-BE49-F238E27FC236}">
                  <a16:creationId xmlns:a16="http://schemas.microsoft.com/office/drawing/2014/main" id="{1FE1C165-F7C0-4169-B0D5-1F8E562AA474}"/>
                </a:ext>
              </a:extLst>
            </p:cNvPr>
            <p:cNvGrpSpPr/>
            <p:nvPr/>
          </p:nvGrpSpPr>
          <p:grpSpPr>
            <a:xfrm flipH="1">
              <a:off x="4356762" y="3575269"/>
              <a:ext cx="311428" cy="553700"/>
              <a:chOff x="-40686" y="1236212"/>
              <a:chExt cx="652005" cy="1159226"/>
            </a:xfrm>
          </p:grpSpPr>
          <p:sp>
            <p:nvSpPr>
              <p:cNvPr id="50" name="Shape 2306">
                <a:extLst>
                  <a:ext uri="{FF2B5EF4-FFF2-40B4-BE49-F238E27FC236}">
                    <a16:creationId xmlns:a16="http://schemas.microsoft.com/office/drawing/2014/main" id="{16C4D22E-A880-434A-B2B0-0E4176BCCB81}"/>
                  </a:ext>
                </a:extLst>
              </p:cNvPr>
              <p:cNvSpPr/>
              <p:nvPr/>
            </p:nvSpPr>
            <p:spPr>
              <a:xfrm rot="10800000">
                <a:off x="236791" y="1236212"/>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1" name="Shape 2307">
                <a:extLst>
                  <a:ext uri="{FF2B5EF4-FFF2-40B4-BE49-F238E27FC236}">
                    <a16:creationId xmlns:a16="http://schemas.microsoft.com/office/drawing/2014/main" id="{05AB618F-A887-4279-ABC9-99410E5D2011}"/>
                  </a:ext>
                </a:extLst>
              </p:cNvPr>
              <p:cNvSpPr/>
              <p:nvPr/>
            </p:nvSpPr>
            <p:spPr>
              <a:xfrm rot="10800000">
                <a:off x="-40686" y="1495261"/>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2" name="Shape 2308">
                <a:extLst>
                  <a:ext uri="{FF2B5EF4-FFF2-40B4-BE49-F238E27FC236}">
                    <a16:creationId xmlns:a16="http://schemas.microsoft.com/office/drawing/2014/main" id="{374AA86C-968C-49F4-A620-763DD2A140C7}"/>
                  </a:ext>
                </a:extLst>
              </p:cNvPr>
              <p:cNvSpPr/>
              <p:nvPr/>
            </p:nvSpPr>
            <p:spPr>
              <a:xfrm rot="10800000">
                <a:off x="215754" y="1741938"/>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3" name="Shape 2309">
                <a:extLst>
                  <a:ext uri="{FF2B5EF4-FFF2-40B4-BE49-F238E27FC236}">
                    <a16:creationId xmlns:a16="http://schemas.microsoft.com/office/drawing/2014/main" id="{2FEDFF9C-AD8D-4AB5-AC05-83A88105F8DB}"/>
                  </a:ext>
                </a:extLst>
              </p:cNvPr>
              <p:cNvSpPr/>
              <p:nvPr/>
            </p:nvSpPr>
            <p:spPr>
              <a:xfrm rot="10800000">
                <a:off x="8752" y="2164644"/>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2" name="TextBox 55">
              <a:extLst>
                <a:ext uri="{FF2B5EF4-FFF2-40B4-BE49-F238E27FC236}">
                  <a16:creationId xmlns:a16="http://schemas.microsoft.com/office/drawing/2014/main" id="{C4937BB1-8935-4243-AA2C-314083DF1A4A}"/>
                </a:ext>
              </a:extLst>
            </p:cNvPr>
            <p:cNvSpPr txBox="1"/>
            <p:nvPr/>
          </p:nvSpPr>
          <p:spPr>
            <a:xfrm>
              <a:off x="4137590"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45</a:t>
              </a:r>
              <a:r>
                <a:rPr lang="id-ID" sz="1600" dirty="0">
                  <a:solidFill>
                    <a:prstClr val="white"/>
                  </a:solidFill>
                  <a:sym typeface="Arial" panose="020B0604020202020204" pitchFamily="34" charset="0"/>
                </a:rPr>
                <a:t>%</a:t>
              </a:r>
            </a:p>
          </p:txBody>
        </p:sp>
        <p:sp>
          <p:nvSpPr>
            <p:cNvPr id="33" name="Shape 2290">
              <a:extLst>
                <a:ext uri="{FF2B5EF4-FFF2-40B4-BE49-F238E27FC236}">
                  <a16:creationId xmlns:a16="http://schemas.microsoft.com/office/drawing/2014/main" id="{30BC7302-F2CE-4AAF-AA83-204516D0F0A0}"/>
                </a:ext>
              </a:extLst>
            </p:cNvPr>
            <p:cNvSpPr/>
            <p:nvPr/>
          </p:nvSpPr>
          <p:spPr>
            <a:xfrm>
              <a:off x="5467882" y="2301024"/>
              <a:ext cx="1265781" cy="2809009"/>
            </a:xfrm>
            <a:custGeom>
              <a:avLst/>
              <a:gdLst/>
              <a:ahLst/>
              <a:cxnLst>
                <a:cxn ang="0">
                  <a:pos x="wd2" y="hd2"/>
                </a:cxn>
                <a:cxn ang="5400000">
                  <a:pos x="wd2" y="hd2"/>
                </a:cxn>
                <a:cxn ang="10800000">
                  <a:pos x="wd2" y="hd2"/>
                </a:cxn>
                <a:cxn ang="16200000">
                  <a:pos x="wd2" y="hd2"/>
                </a:cxn>
              </a:cxnLst>
              <a:rect l="0" t="0" r="r" b="b"/>
              <a:pathLst>
                <a:path w="21600" h="21596" extrusionOk="0">
                  <a:moveTo>
                    <a:pt x="5253" y="16330"/>
                  </a:moveTo>
                  <a:lnTo>
                    <a:pt x="5253" y="16081"/>
                  </a:lnTo>
                  <a:cubicBezTo>
                    <a:pt x="5235" y="14768"/>
                    <a:pt x="5154" y="4707"/>
                    <a:pt x="5136" y="2139"/>
                  </a:cubicBezTo>
                  <a:lnTo>
                    <a:pt x="16744" y="2118"/>
                  </a:lnTo>
                  <a:lnTo>
                    <a:pt x="16853" y="16061"/>
                  </a:lnTo>
                  <a:lnTo>
                    <a:pt x="16855" y="16371"/>
                  </a:lnTo>
                  <a:cubicBezTo>
                    <a:pt x="16884" y="17571"/>
                    <a:pt x="16912" y="19213"/>
                    <a:pt x="14988" y="20020"/>
                  </a:cubicBezTo>
                  <a:cubicBezTo>
                    <a:pt x="14079" y="20399"/>
                    <a:pt x="12811" y="20583"/>
                    <a:pt x="11093" y="20587"/>
                  </a:cubicBezTo>
                  <a:cubicBezTo>
                    <a:pt x="9397" y="20587"/>
                    <a:pt x="8125" y="20388"/>
                    <a:pt x="7207" y="19975"/>
                  </a:cubicBezTo>
                  <a:cubicBezTo>
                    <a:pt x="5231" y="19089"/>
                    <a:pt x="5239" y="17361"/>
                    <a:pt x="5253" y="16330"/>
                  </a:cubicBezTo>
                  <a:cubicBezTo>
                    <a:pt x="5253" y="16330"/>
                    <a:pt x="5253" y="16330"/>
                    <a:pt x="5253" y="16330"/>
                  </a:cubicBezTo>
                  <a:close/>
                  <a:moveTo>
                    <a:pt x="12" y="2147"/>
                  </a:moveTo>
                  <a:lnTo>
                    <a:pt x="2904" y="2139"/>
                  </a:lnTo>
                  <a:cubicBezTo>
                    <a:pt x="2922" y="4718"/>
                    <a:pt x="3003" y="14772"/>
                    <a:pt x="3013" y="16085"/>
                  </a:cubicBezTo>
                  <a:lnTo>
                    <a:pt x="3013" y="16327"/>
                  </a:lnTo>
                  <a:cubicBezTo>
                    <a:pt x="3003" y="17516"/>
                    <a:pt x="2988" y="19504"/>
                    <a:pt x="5618" y="20690"/>
                  </a:cubicBezTo>
                  <a:cubicBezTo>
                    <a:pt x="6964" y="21294"/>
                    <a:pt x="8807" y="21600"/>
                    <a:pt x="11101" y="21596"/>
                  </a:cubicBezTo>
                  <a:cubicBezTo>
                    <a:pt x="13372" y="21592"/>
                    <a:pt x="15189" y="21311"/>
                    <a:pt x="16507" y="20760"/>
                  </a:cubicBezTo>
                  <a:cubicBezTo>
                    <a:pt x="19158" y="19651"/>
                    <a:pt x="19122" y="17752"/>
                    <a:pt x="19095" y="16364"/>
                  </a:cubicBezTo>
                  <a:lnTo>
                    <a:pt x="18976" y="2115"/>
                  </a:lnTo>
                  <a:lnTo>
                    <a:pt x="21600" y="2111"/>
                  </a:lnTo>
                  <a:lnTo>
                    <a:pt x="21588" y="0"/>
                  </a:lnTo>
                  <a:lnTo>
                    <a:pt x="0" y="31"/>
                  </a:lnTo>
                  <a:cubicBezTo>
                    <a:pt x="0" y="31"/>
                    <a:pt x="12" y="2147"/>
                    <a:pt x="12" y="2147"/>
                  </a:cubicBezTo>
                  <a:close/>
                </a:path>
              </a:pathLst>
            </a:custGeom>
            <a:solidFill>
              <a:srgbClr val="03715B"/>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6" name="Group 49">
              <a:extLst>
                <a:ext uri="{FF2B5EF4-FFF2-40B4-BE49-F238E27FC236}">
                  <a16:creationId xmlns:a16="http://schemas.microsoft.com/office/drawing/2014/main" id="{337E4A6A-4224-402C-AF58-976CE86AFE00}"/>
                </a:ext>
              </a:extLst>
            </p:cNvPr>
            <p:cNvGrpSpPr/>
            <p:nvPr/>
          </p:nvGrpSpPr>
          <p:grpSpPr>
            <a:xfrm>
              <a:off x="6002977" y="3104512"/>
              <a:ext cx="326682" cy="510807"/>
              <a:chOff x="6015677" y="1987860"/>
              <a:chExt cx="326682" cy="510807"/>
            </a:xfrm>
            <a:solidFill>
              <a:schemeClr val="bg1"/>
            </a:solidFill>
          </p:grpSpPr>
          <p:sp>
            <p:nvSpPr>
              <p:cNvPr id="46" name="Shape 2293">
                <a:extLst>
                  <a:ext uri="{FF2B5EF4-FFF2-40B4-BE49-F238E27FC236}">
                    <a16:creationId xmlns:a16="http://schemas.microsoft.com/office/drawing/2014/main" id="{769A40C0-44B3-41AF-BB06-9AA780F17831}"/>
                  </a:ext>
                </a:extLst>
              </p:cNvPr>
              <p:cNvSpPr/>
              <p:nvPr/>
            </p:nvSpPr>
            <p:spPr>
              <a:xfrm>
                <a:off x="6015677" y="1987860"/>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7" name="Shape 2294">
                <a:extLst>
                  <a:ext uri="{FF2B5EF4-FFF2-40B4-BE49-F238E27FC236}">
                    <a16:creationId xmlns:a16="http://schemas.microsoft.com/office/drawing/2014/main" id="{99E7D700-8069-4441-A9D4-BF3E1A87AA09}"/>
                  </a:ext>
                </a:extLst>
              </p:cNvPr>
              <p:cNvSpPr/>
              <p:nvPr/>
            </p:nvSpPr>
            <p:spPr>
              <a:xfrm>
                <a:off x="6209824" y="2183507"/>
                <a:ext cx="132535" cy="132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8" name="Shape 2295">
                <a:extLst>
                  <a:ext uri="{FF2B5EF4-FFF2-40B4-BE49-F238E27FC236}">
                    <a16:creationId xmlns:a16="http://schemas.microsoft.com/office/drawing/2014/main" id="{AD3047F7-805C-4B36-8FBB-79F9735CEA75}"/>
                  </a:ext>
                </a:extLst>
              </p:cNvPr>
              <p:cNvSpPr/>
              <p:nvPr/>
            </p:nvSpPr>
            <p:spPr>
              <a:xfrm>
                <a:off x="6015677" y="2216489"/>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9" name="Shape 2296">
                <a:extLst>
                  <a:ext uri="{FF2B5EF4-FFF2-40B4-BE49-F238E27FC236}">
                    <a16:creationId xmlns:a16="http://schemas.microsoft.com/office/drawing/2014/main" id="{E9F3C228-9AD5-4FD0-89EE-F918E6407E00}"/>
                  </a:ext>
                </a:extLst>
              </p:cNvPr>
              <p:cNvSpPr/>
              <p:nvPr/>
            </p:nvSpPr>
            <p:spPr>
              <a:xfrm>
                <a:off x="6139450" y="2388429"/>
                <a:ext cx="110238" cy="1102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7" name="TextBox 58">
              <a:extLst>
                <a:ext uri="{FF2B5EF4-FFF2-40B4-BE49-F238E27FC236}">
                  <a16:creationId xmlns:a16="http://schemas.microsoft.com/office/drawing/2014/main" id="{11C151D5-41F8-4FFD-8EF3-0E57FEF6AB43}"/>
                </a:ext>
              </a:extLst>
            </p:cNvPr>
            <p:cNvSpPr txBox="1"/>
            <p:nvPr/>
          </p:nvSpPr>
          <p:spPr>
            <a:xfrm>
              <a:off x="5826727" y="4485333"/>
              <a:ext cx="589642"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6</a:t>
              </a:r>
              <a:r>
                <a:rPr lang="id-ID" sz="1600" dirty="0">
                  <a:solidFill>
                    <a:prstClr val="white"/>
                  </a:solidFill>
                  <a:sym typeface="Arial" panose="020B0604020202020204" pitchFamily="34" charset="0"/>
                </a:rPr>
                <a:t>0%</a:t>
              </a:r>
            </a:p>
          </p:txBody>
        </p:sp>
        <p:sp>
          <p:nvSpPr>
            <p:cNvPr id="38" name="Shape 2289">
              <a:extLst>
                <a:ext uri="{FF2B5EF4-FFF2-40B4-BE49-F238E27FC236}">
                  <a16:creationId xmlns:a16="http://schemas.microsoft.com/office/drawing/2014/main" id="{6EE176A8-59D4-4860-8743-144E45BD8FA8}"/>
                </a:ext>
              </a:extLst>
            </p:cNvPr>
            <p:cNvSpPr/>
            <p:nvPr/>
          </p:nvSpPr>
          <p:spPr>
            <a:xfrm>
              <a:off x="7079408"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9" name="Shape 2305">
              <a:extLst>
                <a:ext uri="{FF2B5EF4-FFF2-40B4-BE49-F238E27FC236}">
                  <a16:creationId xmlns:a16="http://schemas.microsoft.com/office/drawing/2014/main" id="{F2D75AB2-B424-4F5B-A8E7-9C71B81A65EB}"/>
                </a:ext>
              </a:extLst>
            </p:cNvPr>
            <p:cNvSpPr/>
            <p:nvPr/>
          </p:nvSpPr>
          <p:spPr>
            <a:xfrm>
              <a:off x="7473704" y="3373583"/>
              <a:ext cx="506360" cy="149788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40" name="Group 2310">
              <a:extLst>
                <a:ext uri="{FF2B5EF4-FFF2-40B4-BE49-F238E27FC236}">
                  <a16:creationId xmlns:a16="http://schemas.microsoft.com/office/drawing/2014/main" id="{BC7178E5-C8D0-4FF6-9139-5604A959C632}"/>
                </a:ext>
              </a:extLst>
            </p:cNvPr>
            <p:cNvGrpSpPr/>
            <p:nvPr/>
          </p:nvGrpSpPr>
          <p:grpSpPr>
            <a:xfrm flipH="1">
              <a:off x="7555313" y="3281985"/>
              <a:ext cx="350100" cy="476020"/>
              <a:chOff x="-53353" y="1120731"/>
              <a:chExt cx="732968" cy="996595"/>
            </a:xfrm>
            <a:solidFill>
              <a:schemeClr val="bg1"/>
            </a:solidFill>
          </p:grpSpPr>
          <p:sp>
            <p:nvSpPr>
              <p:cNvPr id="42" name="Shape 2306">
                <a:extLst>
                  <a:ext uri="{FF2B5EF4-FFF2-40B4-BE49-F238E27FC236}">
                    <a16:creationId xmlns:a16="http://schemas.microsoft.com/office/drawing/2014/main" id="{51CE3F4E-CCFF-4217-A6A3-2E848A073553}"/>
                  </a:ext>
                </a:extLst>
              </p:cNvPr>
              <p:cNvSpPr/>
              <p:nvPr/>
            </p:nvSpPr>
            <p:spPr>
              <a:xfrm rot="10800000">
                <a:off x="305087" y="1120731"/>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3" name="Shape 2307">
                <a:extLst>
                  <a:ext uri="{FF2B5EF4-FFF2-40B4-BE49-F238E27FC236}">
                    <a16:creationId xmlns:a16="http://schemas.microsoft.com/office/drawing/2014/main" id="{766F120B-A2DF-4726-A4FB-A8B24BB2A243}"/>
                  </a:ext>
                </a:extLst>
              </p:cNvPr>
              <p:cNvSpPr/>
              <p:nvPr/>
            </p:nvSpPr>
            <p:spPr>
              <a:xfrm rot="10800000">
                <a:off x="-53353" y="1464094"/>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4" name="Shape 2308">
                <a:extLst>
                  <a:ext uri="{FF2B5EF4-FFF2-40B4-BE49-F238E27FC236}">
                    <a16:creationId xmlns:a16="http://schemas.microsoft.com/office/drawing/2014/main" id="{B9053C55-3219-46ED-88C8-9174D16BE992}"/>
                  </a:ext>
                </a:extLst>
              </p:cNvPr>
              <p:cNvSpPr/>
              <p:nvPr/>
            </p:nvSpPr>
            <p:spPr>
              <a:xfrm rot="10800000">
                <a:off x="291039" y="1587805"/>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5" name="Shape 2309">
                <a:extLst>
                  <a:ext uri="{FF2B5EF4-FFF2-40B4-BE49-F238E27FC236}">
                    <a16:creationId xmlns:a16="http://schemas.microsoft.com/office/drawing/2014/main" id="{7D152399-AAD8-49DD-97BA-7E0E6C3EFC79}"/>
                  </a:ext>
                </a:extLst>
              </p:cNvPr>
              <p:cNvSpPr/>
              <p:nvPr/>
            </p:nvSpPr>
            <p:spPr>
              <a:xfrm rot="10800000">
                <a:off x="40700" y="1886532"/>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41" name="TextBox 67">
              <a:extLst>
                <a:ext uri="{FF2B5EF4-FFF2-40B4-BE49-F238E27FC236}">
                  <a16:creationId xmlns:a16="http://schemas.microsoft.com/office/drawing/2014/main" id="{0783BA13-8646-4C65-9F09-D4C0CDEB7EE9}"/>
                </a:ext>
              </a:extLst>
            </p:cNvPr>
            <p:cNvSpPr txBox="1"/>
            <p:nvPr/>
          </p:nvSpPr>
          <p:spPr>
            <a:xfrm>
              <a:off x="7368763"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55</a:t>
              </a:r>
              <a:r>
                <a:rPr lang="id-ID" sz="1600" dirty="0">
                  <a:solidFill>
                    <a:prstClr val="white"/>
                  </a:solidFill>
                  <a:sym typeface="Arial" panose="020B0604020202020204" pitchFamily="34" charset="0"/>
                </a:rPr>
                <a:t>%</a:t>
              </a:r>
            </a:p>
          </p:txBody>
        </p:sp>
      </p:grpSp>
      <p:grpSp>
        <p:nvGrpSpPr>
          <p:cNvPr id="54" name="组合 53">
            <a:extLst>
              <a:ext uri="{FF2B5EF4-FFF2-40B4-BE49-F238E27FC236}">
                <a16:creationId xmlns:a16="http://schemas.microsoft.com/office/drawing/2014/main" id="{DFBD9E04-B3C5-4175-AFC2-62CBDB7AF396}"/>
              </a:ext>
            </a:extLst>
          </p:cNvPr>
          <p:cNvGrpSpPr/>
          <p:nvPr/>
        </p:nvGrpSpPr>
        <p:grpSpPr>
          <a:xfrm>
            <a:off x="8715770" y="2221016"/>
            <a:ext cx="3336785" cy="3191316"/>
            <a:chOff x="8690934" y="3182614"/>
            <a:chExt cx="2739066" cy="3191316"/>
          </a:xfrm>
        </p:grpSpPr>
        <p:sp>
          <p:nvSpPr>
            <p:cNvPr id="55" name="TextBox 13">
              <a:extLst>
                <a:ext uri="{FF2B5EF4-FFF2-40B4-BE49-F238E27FC236}">
                  <a16:creationId xmlns:a16="http://schemas.microsoft.com/office/drawing/2014/main" id="{7C4BA443-330F-4E86-B42A-11C08A0BA579}"/>
                </a:ext>
              </a:extLst>
            </p:cNvPr>
            <p:cNvSpPr txBox="1"/>
            <p:nvPr/>
          </p:nvSpPr>
          <p:spPr>
            <a:xfrm>
              <a:off x="8690934" y="3182614"/>
              <a:ext cx="2674031"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err="1">
                  <a:solidFill>
                    <a:srgbClr val="445469"/>
                  </a:solidFill>
                  <a:ea typeface="微软雅黑" panose="020B0503020204020204" pitchFamily="34" charset="-122"/>
                  <a:sym typeface="Arial" panose="020B0604020202020204" pitchFamily="34" charset="0"/>
                </a:rPr>
                <a:t>eXtreme</a:t>
              </a:r>
              <a:r>
                <a:rPr lang="en-US" altLang="zh-CN" b="1" dirty="0">
                  <a:solidFill>
                    <a:srgbClr val="445469"/>
                  </a:solidFill>
                  <a:ea typeface="微软雅黑" panose="020B0503020204020204" pitchFamily="34" charset="-122"/>
                  <a:sym typeface="Arial" panose="020B0604020202020204" pitchFamily="34" charset="0"/>
                </a:rPr>
                <a:t> Gradient Boosting(XGB)</a:t>
              </a:r>
              <a:endParaRPr lang="en-US" b="1" dirty="0">
                <a:solidFill>
                  <a:srgbClr val="445469"/>
                </a:solidFill>
                <a:ea typeface="微软雅黑" panose="020B0503020204020204" pitchFamily="34" charset="-122"/>
                <a:sym typeface="Arial" panose="020B0604020202020204" pitchFamily="34" charset="0"/>
              </a:endParaRPr>
            </a:p>
          </p:txBody>
        </p:sp>
        <p:sp>
          <p:nvSpPr>
            <p:cNvPr id="56" name="TextBox 13">
              <a:extLst>
                <a:ext uri="{FF2B5EF4-FFF2-40B4-BE49-F238E27FC236}">
                  <a16:creationId xmlns:a16="http://schemas.microsoft.com/office/drawing/2014/main" id="{FB9A7A24-3785-4150-B0D4-A65FF56EFA5D}"/>
                </a:ext>
              </a:extLst>
            </p:cNvPr>
            <p:cNvSpPr txBox="1"/>
            <p:nvPr/>
          </p:nvSpPr>
          <p:spPr>
            <a:xfrm>
              <a:off x="8695016" y="3468519"/>
              <a:ext cx="2734984" cy="2905411"/>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eta = 0.05,</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gamma = 0.1,</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colsample_bytree</a:t>
              </a:r>
              <a:r>
                <a:rPr lang="en-US" altLang="zh-CN" sz="1600" dirty="0">
                  <a:solidFill>
                    <a:srgbClr val="445469"/>
                  </a:solidFill>
                  <a:ea typeface="微软雅黑" panose="020B0503020204020204" pitchFamily="34" charset="-122"/>
                  <a:sym typeface="Arial" panose="020B0604020202020204" pitchFamily="34" charset="0"/>
                </a:rPr>
                <a:t> = 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nrounds</a:t>
              </a:r>
              <a:r>
                <a:rPr lang="en-US" altLang="zh-CN" sz="1600" dirty="0">
                  <a:solidFill>
                    <a:srgbClr val="445469"/>
                  </a:solidFill>
                  <a:ea typeface="微软雅黑" panose="020B0503020204020204" pitchFamily="34" charset="-122"/>
                  <a:sym typeface="Arial" panose="020B0604020202020204" pitchFamily="34" charset="0"/>
                </a:rPr>
                <a:t> = 500,</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57" name="组合 56">
            <a:extLst>
              <a:ext uri="{FF2B5EF4-FFF2-40B4-BE49-F238E27FC236}">
                <a16:creationId xmlns:a16="http://schemas.microsoft.com/office/drawing/2014/main" id="{CA618A84-48D8-4C84-8A62-3705B4753F88}"/>
              </a:ext>
            </a:extLst>
          </p:cNvPr>
          <p:cNvGrpSpPr/>
          <p:nvPr/>
        </p:nvGrpSpPr>
        <p:grpSpPr>
          <a:xfrm>
            <a:off x="244726" y="2314758"/>
            <a:ext cx="3277506" cy="3486781"/>
            <a:chOff x="1100717" y="3182614"/>
            <a:chExt cx="2637336" cy="3486781"/>
          </a:xfrm>
        </p:grpSpPr>
        <p:sp>
          <p:nvSpPr>
            <p:cNvPr id="58" name="TextBox 13">
              <a:extLst>
                <a:ext uri="{FF2B5EF4-FFF2-40B4-BE49-F238E27FC236}">
                  <a16:creationId xmlns:a16="http://schemas.microsoft.com/office/drawing/2014/main" id="{ABF698B5-7D2C-41A8-AC8F-1579D3B62086}"/>
                </a:ext>
              </a:extLst>
            </p:cNvPr>
            <p:cNvSpPr txBox="1"/>
            <p:nvPr/>
          </p:nvSpPr>
          <p:spPr>
            <a:xfrm>
              <a:off x="1100717" y="3182614"/>
              <a:ext cx="2634364"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a:solidFill>
                    <a:srgbClr val="445469"/>
                  </a:solidFill>
                  <a:ea typeface="微软雅黑" panose="020B0503020204020204" pitchFamily="34" charset="-122"/>
                  <a:sym typeface="Arial" panose="020B0604020202020204" pitchFamily="34" charset="0"/>
                </a:rPr>
                <a:t>Gradient Boosting Machine(GBM)</a:t>
              </a:r>
              <a:endParaRPr lang="en-US" b="1" dirty="0">
                <a:solidFill>
                  <a:srgbClr val="445469"/>
                </a:solidFill>
                <a:ea typeface="微软雅黑" panose="020B0503020204020204" pitchFamily="34" charset="-122"/>
                <a:sym typeface="Arial" panose="020B0604020202020204" pitchFamily="34" charset="0"/>
              </a:endParaRPr>
            </a:p>
          </p:txBody>
        </p:sp>
        <p:sp>
          <p:nvSpPr>
            <p:cNvPr id="59" name="TextBox 13">
              <a:extLst>
                <a:ext uri="{FF2B5EF4-FFF2-40B4-BE49-F238E27FC236}">
                  <a16:creationId xmlns:a16="http://schemas.microsoft.com/office/drawing/2014/main" id="{069A8FCE-755B-4E6B-A7AC-294A191E9D4F}"/>
                </a:ext>
              </a:extLst>
            </p:cNvPr>
            <p:cNvSpPr txBox="1"/>
            <p:nvPr/>
          </p:nvSpPr>
          <p:spPr>
            <a:xfrm>
              <a:off x="1114019" y="3468519"/>
              <a:ext cx="2624034" cy="3200876"/>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n.trees</a:t>
              </a:r>
              <a:r>
                <a:rPr lang="en-US" altLang="zh-CN" sz="1600" dirty="0">
                  <a:solidFill>
                    <a:srgbClr val="445469"/>
                  </a:solidFill>
                  <a:ea typeface="微软雅黑" panose="020B0503020204020204" pitchFamily="34" charset="-122"/>
                  <a:sym typeface="Arial" panose="020B0604020202020204" pitchFamily="34" charset="0"/>
                </a:rPr>
                <a:t> = 200,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bag.fraction</a:t>
              </a:r>
              <a:r>
                <a:rPr lang="en-US" altLang="zh-CN" sz="1600" dirty="0">
                  <a:solidFill>
                    <a:srgbClr val="445469"/>
                  </a:solidFill>
                  <a:ea typeface="微软雅黑" panose="020B0503020204020204" pitchFamily="34" charset="-122"/>
                  <a:sym typeface="Arial" panose="020B0604020202020204" pitchFamily="34" charset="0"/>
                </a:rPr>
                <a:t> = 0.8,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shrinkage = 0.1,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cv.folds</a:t>
              </a:r>
              <a:r>
                <a:rPr lang="en-US" altLang="zh-CN" sz="1600" dirty="0">
                  <a:solidFill>
                    <a:srgbClr val="445469"/>
                  </a:solidFill>
                  <a:ea typeface="微软雅黑" panose="020B0503020204020204" pitchFamily="34" charset="-122"/>
                  <a:sym typeface="Arial" panose="020B0604020202020204" pitchFamily="34" charset="0"/>
                </a:rPr>
                <a:t> = 3.</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Baseline (distance), dim = 6006.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60" name="组合 59">
            <a:extLst>
              <a:ext uri="{FF2B5EF4-FFF2-40B4-BE49-F238E27FC236}">
                <a16:creationId xmlns:a16="http://schemas.microsoft.com/office/drawing/2014/main" id="{DE56E469-B6C0-4BE0-BD17-90B5A7C68FAB}"/>
              </a:ext>
            </a:extLst>
          </p:cNvPr>
          <p:cNvGrpSpPr/>
          <p:nvPr/>
        </p:nvGrpSpPr>
        <p:grpSpPr>
          <a:xfrm>
            <a:off x="3607279" y="4290042"/>
            <a:ext cx="4977442" cy="1713988"/>
            <a:chOff x="4914703" y="5355412"/>
            <a:chExt cx="2338080" cy="1713988"/>
          </a:xfrm>
        </p:grpSpPr>
        <p:sp>
          <p:nvSpPr>
            <p:cNvPr id="61" name="TextBox 13">
              <a:extLst>
                <a:ext uri="{FF2B5EF4-FFF2-40B4-BE49-F238E27FC236}">
                  <a16:creationId xmlns:a16="http://schemas.microsoft.com/office/drawing/2014/main" id="{51E82E4F-B1BF-4A85-8DB2-52A759AC25AD}"/>
                </a:ext>
              </a:extLst>
            </p:cNvPr>
            <p:cNvSpPr txBox="1"/>
            <p:nvPr/>
          </p:nvSpPr>
          <p:spPr>
            <a:xfrm>
              <a:off x="4914703" y="5355412"/>
              <a:ext cx="2338080" cy="307777"/>
            </a:xfrm>
            <a:prstGeom prst="rect">
              <a:avLst/>
            </a:prstGeom>
            <a:noFill/>
          </p:spPr>
          <p:txBody>
            <a:bodyPr wrap="square" lIns="0" tIns="0" rIns="0" bIns="0" rtlCol="0" anchor="t" anchorCtr="0">
              <a:spAutoFit/>
            </a:bodyPr>
            <a:lstStyle/>
            <a:p>
              <a:pPr algn="ctr" defTabSz="1216817">
                <a:spcBef>
                  <a:spcPct val="20000"/>
                </a:spcBef>
                <a:defRPr/>
              </a:pPr>
              <a:r>
                <a:rPr lang="en-US" altLang="zh-CN" sz="2000" b="1" dirty="0">
                  <a:solidFill>
                    <a:srgbClr val="445469"/>
                  </a:solidFill>
                  <a:ea typeface="微软雅黑" panose="020B0503020204020204" pitchFamily="34" charset="-122"/>
                  <a:sym typeface="Arial" panose="020B0604020202020204" pitchFamily="34" charset="0"/>
                </a:rPr>
                <a:t>Support Vector Machine(SVM)</a:t>
              </a:r>
              <a:endParaRPr lang="en-US" sz="2000" b="1" dirty="0">
                <a:solidFill>
                  <a:srgbClr val="445469"/>
                </a:solidFill>
                <a:ea typeface="微软雅黑" panose="020B0503020204020204" pitchFamily="34" charset="-122"/>
                <a:sym typeface="Arial" panose="020B0604020202020204" pitchFamily="34" charset="0"/>
              </a:endParaRPr>
            </a:p>
          </p:txBody>
        </p:sp>
        <p:sp>
          <p:nvSpPr>
            <p:cNvPr id="62" name="TextBox 13">
              <a:extLst>
                <a:ext uri="{FF2B5EF4-FFF2-40B4-BE49-F238E27FC236}">
                  <a16:creationId xmlns:a16="http://schemas.microsoft.com/office/drawing/2014/main" id="{DBA6386F-F5C8-4389-A84B-4C2D1AAC20C3}"/>
                </a:ext>
              </a:extLst>
            </p:cNvPr>
            <p:cNvSpPr txBox="1"/>
            <p:nvPr/>
          </p:nvSpPr>
          <p:spPr>
            <a:xfrm>
              <a:off x="4918784" y="5641317"/>
              <a:ext cx="2333999" cy="1428083"/>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kernel = 'poly’,  degree = 1,  gamma = 0.008</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color), dim = 139.</a:t>
              </a:r>
            </a:p>
          </p:txBody>
        </p:sp>
      </p:grpSp>
      <p:sp>
        <p:nvSpPr>
          <p:cNvPr id="4" name="文本框 3">
            <a:extLst>
              <a:ext uri="{FF2B5EF4-FFF2-40B4-BE49-F238E27FC236}">
                <a16:creationId xmlns:a16="http://schemas.microsoft.com/office/drawing/2014/main" id="{AC313A82-FA0A-4B4A-9861-F22D4A07F173}"/>
              </a:ext>
            </a:extLst>
          </p:cNvPr>
          <p:cNvSpPr txBox="1"/>
          <p:nvPr/>
        </p:nvSpPr>
        <p:spPr>
          <a:xfrm>
            <a:off x="2451804" y="5942984"/>
            <a:ext cx="7152017" cy="954107"/>
          </a:xfrm>
          <a:prstGeom prst="rect">
            <a:avLst/>
          </a:prstGeom>
          <a:noFill/>
        </p:spPr>
        <p:txBody>
          <a:bodyPr wrap="square" rtlCol="0">
            <a:spAutoFit/>
          </a:bodyPr>
          <a:lstStyle/>
          <a:p>
            <a:pPr algn="ctr"/>
            <a:r>
              <a:rPr lang="en-US" sz="2800" dirty="0">
                <a:solidFill>
                  <a:srgbClr val="7030A0"/>
                </a:solidFill>
              </a:rPr>
              <a:t>We extracted color features and</a:t>
            </a:r>
          </a:p>
          <a:p>
            <a:pPr algn="ctr"/>
            <a:r>
              <a:rPr lang="en-US" sz="2800" dirty="0">
                <a:solidFill>
                  <a:srgbClr val="7030A0"/>
                </a:solidFill>
              </a:rPr>
              <a:t>used the SVM classifier as our improved model.</a:t>
            </a:r>
          </a:p>
        </p:txBody>
      </p:sp>
      <p:sp>
        <p:nvSpPr>
          <p:cNvPr id="63" name="文本框 62">
            <a:extLst>
              <a:ext uri="{FF2B5EF4-FFF2-40B4-BE49-F238E27FC236}">
                <a16:creationId xmlns:a16="http://schemas.microsoft.com/office/drawing/2014/main" id="{5C576855-F898-4707-9800-C4D5A4E53D68}"/>
              </a:ext>
            </a:extLst>
          </p:cNvPr>
          <p:cNvSpPr txBox="1"/>
          <p:nvPr/>
        </p:nvSpPr>
        <p:spPr>
          <a:xfrm>
            <a:off x="4935846" y="306550"/>
            <a:ext cx="6868358" cy="646331"/>
          </a:xfrm>
          <a:prstGeom prst="rect">
            <a:avLst/>
          </a:prstGeom>
          <a:noFill/>
        </p:spPr>
        <p:txBody>
          <a:bodyPr wrap="square" rtlCol="0">
            <a:spAutoFit/>
          </a:bodyPr>
          <a:lstStyle/>
          <a:p>
            <a:r>
              <a:rPr lang="en-US" dirty="0">
                <a:solidFill>
                  <a:srgbClr val="445469"/>
                </a:solidFill>
              </a:rPr>
              <a:t>When randomly selecting a 20% test set, we are not randomly selecting 20% images, but randomly selecting all images of 20% individuals.</a:t>
            </a:r>
          </a:p>
        </p:txBody>
      </p:sp>
    </p:spTree>
    <p:extLst>
      <p:ext uri="{BB962C8B-B14F-4D97-AF65-F5344CB8AC3E}">
        <p14:creationId xmlns:p14="http://schemas.microsoft.com/office/powerpoint/2010/main" val="65085981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randombar(horizontal)">
                                      <p:cBhvr>
                                        <p:cTn id="23" dur="1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04</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Conclusion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accuracy analysis and time analysis</a:t>
              </a:r>
            </a:p>
          </p:txBody>
        </p:sp>
      </p:grpSp>
    </p:spTree>
    <p:extLst>
      <p:ext uri="{BB962C8B-B14F-4D97-AF65-F5344CB8AC3E}">
        <p14:creationId xmlns:p14="http://schemas.microsoft.com/office/powerpoint/2010/main" val="281342818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219035" y="1030515"/>
            <a:ext cx="7753929" cy="646331"/>
          </a:xfrm>
          <a:prstGeom prst="rect">
            <a:avLst/>
          </a:prstGeom>
          <a:noFill/>
        </p:spPr>
        <p:txBody>
          <a:bodyPr wrap="square" rtlCol="0">
            <a:spAutoFit/>
          </a:bodyPr>
          <a:lstStyle/>
          <a:p>
            <a:r>
              <a:rPr lang="en-US" sz="3600" dirty="0">
                <a:solidFill>
                  <a:srgbClr val="7030A0"/>
                </a:solidFill>
              </a:rPr>
              <a:t>Prediction accuracy of different methods</a:t>
            </a:r>
            <a:endParaRPr lang="en-US" sz="3600" dirty="0">
              <a:solidFill>
                <a:srgbClr val="FF0000"/>
              </a:solidFill>
            </a:endParaRPr>
          </a:p>
        </p:txBody>
      </p:sp>
      <p:pic>
        <p:nvPicPr>
          <p:cNvPr id="3" name="图片 2" descr="手机屏幕截图&#10;&#10;描述已自动生成">
            <a:extLst>
              <a:ext uri="{FF2B5EF4-FFF2-40B4-BE49-F238E27FC236}">
                <a16:creationId xmlns:a16="http://schemas.microsoft.com/office/drawing/2014/main" id="{7DBE1434-4B3F-446B-B4AF-F4D5DFDC0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88" y="1850664"/>
            <a:ext cx="7494267" cy="5007336"/>
          </a:xfrm>
          <a:prstGeom prst="rect">
            <a:avLst/>
          </a:prstGeom>
          <a:effectLst>
            <a:outerShdw blurRad="127000" dist="127000" dir="12000000" algn="ctr" rotWithShape="0">
              <a:srgbClr val="000000">
                <a:alpha val="20000"/>
              </a:srgbClr>
            </a:outerShdw>
          </a:effectLst>
        </p:spPr>
      </p:pic>
      <p:sp>
        <p:nvSpPr>
          <p:cNvPr id="4" name="文本框 3">
            <a:extLst>
              <a:ext uri="{FF2B5EF4-FFF2-40B4-BE49-F238E27FC236}">
                <a16:creationId xmlns:a16="http://schemas.microsoft.com/office/drawing/2014/main" id="{B48069FA-B6D8-461F-90A0-2FE64742DE03}"/>
              </a:ext>
            </a:extLst>
          </p:cNvPr>
          <p:cNvSpPr txBox="1"/>
          <p:nvPr/>
        </p:nvSpPr>
        <p:spPr>
          <a:xfrm>
            <a:off x="8336884" y="2706440"/>
            <a:ext cx="3722255" cy="2585323"/>
          </a:xfrm>
          <a:prstGeom prst="rect">
            <a:avLst/>
          </a:prstGeom>
          <a:noFill/>
        </p:spPr>
        <p:txBody>
          <a:bodyPr wrap="square" rtlCol="0">
            <a:spAutoFit/>
          </a:bodyPr>
          <a:lstStyle/>
          <a:p>
            <a:r>
              <a:rPr lang="en-US" dirty="0">
                <a:solidFill>
                  <a:srgbClr val="445469"/>
                </a:solidFill>
              </a:rPr>
              <a:t>If you re-plan the training and test data set each time, the resulting prediction accuracy will also be different.</a:t>
            </a:r>
          </a:p>
          <a:p>
            <a:endParaRPr lang="en-US" dirty="0">
              <a:solidFill>
                <a:srgbClr val="445469"/>
              </a:solidFill>
            </a:endParaRPr>
          </a:p>
          <a:p>
            <a:r>
              <a:rPr lang="en-US" dirty="0">
                <a:solidFill>
                  <a:srgbClr val="445469"/>
                </a:solidFill>
              </a:rPr>
              <a:t>Under same training and test data set, the training results of </a:t>
            </a:r>
            <a:r>
              <a:rPr lang="en-US" altLang="zh-CN" dirty="0">
                <a:solidFill>
                  <a:srgbClr val="445469"/>
                </a:solidFill>
              </a:rPr>
              <a:t>GBM</a:t>
            </a:r>
            <a:r>
              <a:rPr lang="en-US" dirty="0">
                <a:solidFill>
                  <a:srgbClr val="445469"/>
                </a:solidFill>
              </a:rPr>
              <a:t> and </a:t>
            </a:r>
            <a:r>
              <a:rPr lang="en-US" altLang="zh-CN" dirty="0">
                <a:solidFill>
                  <a:srgbClr val="445469"/>
                </a:solidFill>
              </a:rPr>
              <a:t>XGB</a:t>
            </a:r>
            <a:r>
              <a:rPr lang="en-US" dirty="0">
                <a:solidFill>
                  <a:srgbClr val="445469"/>
                </a:solidFill>
              </a:rPr>
              <a:t> are different each time. But results of </a:t>
            </a:r>
            <a:r>
              <a:rPr lang="en-US" altLang="zh-CN" dirty="0">
                <a:solidFill>
                  <a:srgbClr val="445469"/>
                </a:solidFill>
              </a:rPr>
              <a:t>SVM </a:t>
            </a:r>
            <a:r>
              <a:rPr lang="en-US" dirty="0">
                <a:solidFill>
                  <a:srgbClr val="445469"/>
                </a:solidFill>
              </a:rPr>
              <a:t>is </a:t>
            </a:r>
            <a:r>
              <a:rPr lang="en-US" altLang="zh-CN" dirty="0">
                <a:solidFill>
                  <a:srgbClr val="445469"/>
                </a:solidFill>
              </a:rPr>
              <a:t>always </a:t>
            </a:r>
            <a:r>
              <a:rPr lang="en-US" dirty="0">
                <a:solidFill>
                  <a:srgbClr val="445469"/>
                </a:solidFill>
              </a:rPr>
              <a:t>the same.</a:t>
            </a:r>
          </a:p>
        </p:txBody>
      </p:sp>
      <p:cxnSp>
        <p:nvCxnSpPr>
          <p:cNvPr id="8" name="直接箭头连接符 7">
            <a:extLst>
              <a:ext uri="{FF2B5EF4-FFF2-40B4-BE49-F238E27FC236}">
                <a16:creationId xmlns:a16="http://schemas.microsoft.com/office/drawing/2014/main" id="{4118470C-5DD9-44DE-BE86-194308BEC403}"/>
              </a:ext>
            </a:extLst>
          </p:cNvPr>
          <p:cNvCxnSpPr>
            <a:cxnSpLocks/>
          </p:cNvCxnSpPr>
          <p:nvPr/>
        </p:nvCxnSpPr>
        <p:spPr>
          <a:xfrm flipH="1">
            <a:off x="3880338" y="644769"/>
            <a:ext cx="3083170" cy="1547446"/>
          </a:xfrm>
          <a:prstGeom prst="straightConnector1">
            <a:avLst/>
          </a:prstGeom>
          <a:ln w="25400">
            <a:solidFill>
              <a:srgbClr val="01C094">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23FA7F6-2B23-45C2-B07F-7545B10B6CFF}"/>
              </a:ext>
            </a:extLst>
          </p:cNvPr>
          <p:cNvSpPr txBox="1"/>
          <p:nvPr/>
        </p:nvSpPr>
        <p:spPr>
          <a:xfrm>
            <a:off x="6944236" y="271922"/>
            <a:ext cx="1524000" cy="584775"/>
          </a:xfrm>
          <a:prstGeom prst="rect">
            <a:avLst/>
          </a:prstGeom>
          <a:noFill/>
        </p:spPr>
        <p:txBody>
          <a:bodyPr wrap="square" rtlCol="0">
            <a:spAutoFit/>
          </a:bodyPr>
          <a:lstStyle/>
          <a:p>
            <a:r>
              <a:rPr lang="en-US" sz="3200" dirty="0">
                <a:solidFill>
                  <a:srgbClr val="01C094"/>
                </a:solidFill>
              </a:rPr>
              <a:t>60.46%</a:t>
            </a:r>
          </a:p>
        </p:txBody>
      </p:sp>
    </p:spTree>
    <p:extLst>
      <p:ext uri="{BB962C8B-B14F-4D97-AF65-F5344CB8AC3E}">
        <p14:creationId xmlns:p14="http://schemas.microsoft.com/office/powerpoint/2010/main" val="89002925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80">
                                          <p:stCondLst>
                                            <p:cond delay="0"/>
                                          </p:stCondLst>
                                        </p:cTn>
                                        <p:tgtEl>
                                          <p:spTgt spid="8"/>
                                        </p:tgtEl>
                                      </p:cBhvr>
                                    </p:animEffect>
                                    <p:anim calcmode="lin" valueType="num">
                                      <p:cBhvr>
                                        <p:cTn id="2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 dur="26">
                                          <p:stCondLst>
                                            <p:cond delay="650"/>
                                          </p:stCondLst>
                                        </p:cTn>
                                        <p:tgtEl>
                                          <p:spTgt spid="8"/>
                                        </p:tgtEl>
                                      </p:cBhvr>
                                      <p:to x="100000" y="60000"/>
                                    </p:animScale>
                                    <p:animScale>
                                      <p:cBhvr>
                                        <p:cTn id="27" dur="166" decel="50000">
                                          <p:stCondLst>
                                            <p:cond delay="676"/>
                                          </p:stCondLst>
                                        </p:cTn>
                                        <p:tgtEl>
                                          <p:spTgt spid="8"/>
                                        </p:tgtEl>
                                      </p:cBhvr>
                                      <p:to x="100000" y="100000"/>
                                    </p:animScale>
                                    <p:animScale>
                                      <p:cBhvr>
                                        <p:cTn id="28" dur="26">
                                          <p:stCondLst>
                                            <p:cond delay="1312"/>
                                          </p:stCondLst>
                                        </p:cTn>
                                        <p:tgtEl>
                                          <p:spTgt spid="8"/>
                                        </p:tgtEl>
                                      </p:cBhvr>
                                      <p:to x="100000" y="80000"/>
                                    </p:animScale>
                                    <p:animScale>
                                      <p:cBhvr>
                                        <p:cTn id="29" dur="166" decel="50000">
                                          <p:stCondLst>
                                            <p:cond delay="1338"/>
                                          </p:stCondLst>
                                        </p:cTn>
                                        <p:tgtEl>
                                          <p:spTgt spid="8"/>
                                        </p:tgtEl>
                                      </p:cBhvr>
                                      <p:to x="100000" y="100000"/>
                                    </p:animScale>
                                    <p:animScale>
                                      <p:cBhvr>
                                        <p:cTn id="30" dur="26">
                                          <p:stCondLst>
                                            <p:cond delay="1642"/>
                                          </p:stCondLst>
                                        </p:cTn>
                                        <p:tgtEl>
                                          <p:spTgt spid="8"/>
                                        </p:tgtEl>
                                      </p:cBhvr>
                                      <p:to x="100000" y="90000"/>
                                    </p:animScale>
                                    <p:animScale>
                                      <p:cBhvr>
                                        <p:cTn id="31" dur="166" decel="50000">
                                          <p:stCondLst>
                                            <p:cond delay="1668"/>
                                          </p:stCondLst>
                                        </p:cTn>
                                        <p:tgtEl>
                                          <p:spTgt spid="8"/>
                                        </p:tgtEl>
                                      </p:cBhvr>
                                      <p:to x="100000" y="100000"/>
                                    </p:animScale>
                                    <p:animScale>
                                      <p:cBhvr>
                                        <p:cTn id="32" dur="26">
                                          <p:stCondLst>
                                            <p:cond delay="1808"/>
                                          </p:stCondLst>
                                        </p:cTn>
                                        <p:tgtEl>
                                          <p:spTgt spid="8"/>
                                        </p:tgtEl>
                                      </p:cBhvr>
                                      <p:to x="100000" y="95000"/>
                                    </p:animScale>
                                    <p:animScale>
                                      <p:cBhvr>
                                        <p:cTn id="33" dur="166" decel="50000">
                                          <p:stCondLst>
                                            <p:cond delay="1834"/>
                                          </p:stCondLst>
                                        </p:cTn>
                                        <p:tgtEl>
                                          <p:spTgt spid="8"/>
                                        </p:tgtEl>
                                      </p:cBhvr>
                                      <p:to x="100000" y="100000"/>
                                    </p:animScale>
                                  </p:childTnLst>
                                </p:cTn>
                              </p:par>
                              <p:par>
                                <p:cTn id="34" presetID="26"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80">
                                          <p:stCondLst>
                                            <p:cond delay="0"/>
                                          </p:stCondLst>
                                        </p:cTn>
                                        <p:tgtEl>
                                          <p:spTgt spid="9"/>
                                        </p:tgtEl>
                                      </p:cBhvr>
                                    </p:animEffect>
                                    <p:anim calcmode="lin" valueType="num">
                                      <p:cBhvr>
                                        <p:cTn id="3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2" dur="26">
                                          <p:stCondLst>
                                            <p:cond delay="650"/>
                                          </p:stCondLst>
                                        </p:cTn>
                                        <p:tgtEl>
                                          <p:spTgt spid="9"/>
                                        </p:tgtEl>
                                      </p:cBhvr>
                                      <p:to x="100000" y="60000"/>
                                    </p:animScale>
                                    <p:animScale>
                                      <p:cBhvr>
                                        <p:cTn id="43" dur="166" decel="50000">
                                          <p:stCondLst>
                                            <p:cond delay="676"/>
                                          </p:stCondLst>
                                        </p:cTn>
                                        <p:tgtEl>
                                          <p:spTgt spid="9"/>
                                        </p:tgtEl>
                                      </p:cBhvr>
                                      <p:to x="100000" y="100000"/>
                                    </p:animScale>
                                    <p:animScale>
                                      <p:cBhvr>
                                        <p:cTn id="44" dur="26">
                                          <p:stCondLst>
                                            <p:cond delay="1312"/>
                                          </p:stCondLst>
                                        </p:cTn>
                                        <p:tgtEl>
                                          <p:spTgt spid="9"/>
                                        </p:tgtEl>
                                      </p:cBhvr>
                                      <p:to x="100000" y="80000"/>
                                    </p:animScale>
                                    <p:animScale>
                                      <p:cBhvr>
                                        <p:cTn id="45" dur="166" decel="50000">
                                          <p:stCondLst>
                                            <p:cond delay="1338"/>
                                          </p:stCondLst>
                                        </p:cTn>
                                        <p:tgtEl>
                                          <p:spTgt spid="9"/>
                                        </p:tgtEl>
                                      </p:cBhvr>
                                      <p:to x="100000" y="100000"/>
                                    </p:animScale>
                                    <p:animScale>
                                      <p:cBhvr>
                                        <p:cTn id="46" dur="26">
                                          <p:stCondLst>
                                            <p:cond delay="1642"/>
                                          </p:stCondLst>
                                        </p:cTn>
                                        <p:tgtEl>
                                          <p:spTgt spid="9"/>
                                        </p:tgtEl>
                                      </p:cBhvr>
                                      <p:to x="100000" y="90000"/>
                                    </p:animScale>
                                    <p:animScale>
                                      <p:cBhvr>
                                        <p:cTn id="47" dur="166" decel="50000">
                                          <p:stCondLst>
                                            <p:cond delay="1668"/>
                                          </p:stCondLst>
                                        </p:cTn>
                                        <p:tgtEl>
                                          <p:spTgt spid="9"/>
                                        </p:tgtEl>
                                      </p:cBhvr>
                                      <p:to x="100000" y="100000"/>
                                    </p:animScale>
                                    <p:animScale>
                                      <p:cBhvr>
                                        <p:cTn id="48" dur="26">
                                          <p:stCondLst>
                                            <p:cond delay="1808"/>
                                          </p:stCondLst>
                                        </p:cTn>
                                        <p:tgtEl>
                                          <p:spTgt spid="9"/>
                                        </p:tgtEl>
                                      </p:cBhvr>
                                      <p:to x="100000" y="95000"/>
                                    </p:animScale>
                                    <p:animScale>
                                      <p:cBhvr>
                                        <p:cTn id="4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693554" y="1030515"/>
            <a:ext cx="6804892" cy="646331"/>
          </a:xfrm>
          <a:prstGeom prst="rect">
            <a:avLst/>
          </a:prstGeom>
          <a:noFill/>
        </p:spPr>
        <p:txBody>
          <a:bodyPr wrap="square" rtlCol="0">
            <a:spAutoFit/>
          </a:bodyPr>
          <a:lstStyle/>
          <a:p>
            <a:r>
              <a:rPr lang="en-US" sz="3600" dirty="0">
                <a:solidFill>
                  <a:srgbClr val="7030A0"/>
                </a:solidFill>
              </a:rPr>
              <a:t>Training time for different methods</a:t>
            </a:r>
            <a:endParaRPr lang="en-US" sz="3600" dirty="0">
              <a:solidFill>
                <a:srgbClr val="FF0000"/>
              </a:solidFill>
            </a:endParaRPr>
          </a:p>
        </p:txBody>
      </p:sp>
      <p:pic>
        <p:nvPicPr>
          <p:cNvPr id="3" name="图片 2" descr="图片包含 游戏机, 文字&#10;&#10;描述已自动生成">
            <a:extLst>
              <a:ext uri="{FF2B5EF4-FFF2-40B4-BE49-F238E27FC236}">
                <a16:creationId xmlns:a16="http://schemas.microsoft.com/office/drawing/2014/main" id="{50335C49-D9F3-4DC3-A4DC-B06161DE6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91" y="1809518"/>
            <a:ext cx="5664854" cy="4886036"/>
          </a:xfrm>
          <a:prstGeom prst="rect">
            <a:avLst/>
          </a:prstGeom>
          <a:effectLst>
            <a:outerShdw blurRad="76200" dist="76200" dir="13200000" algn="ctr" rotWithShape="0">
              <a:srgbClr val="000000">
                <a:alpha val="20000"/>
              </a:srgbClr>
            </a:outerShdw>
          </a:effectLst>
        </p:spPr>
      </p:pic>
      <p:pic>
        <p:nvPicPr>
          <p:cNvPr id="5" name="图片 4" descr="一些文字和图案&#10;&#10;描述已自动生成">
            <a:extLst>
              <a:ext uri="{FF2B5EF4-FFF2-40B4-BE49-F238E27FC236}">
                <a16:creationId xmlns:a16="http://schemas.microsoft.com/office/drawing/2014/main" id="{D4177D13-F480-41F8-BDCC-ABA35FD13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57" y="1809518"/>
            <a:ext cx="5664855" cy="4883249"/>
          </a:xfrm>
          <a:prstGeom prst="rect">
            <a:avLst/>
          </a:prstGeom>
          <a:effectLst>
            <a:outerShdw blurRad="76200" dist="76200" dir="13200000" algn="ctr" rotWithShape="0">
              <a:srgbClr val="000000">
                <a:alpha val="20000"/>
              </a:srgbClr>
            </a:outerShdw>
          </a:effectLst>
        </p:spPr>
      </p:pic>
      <p:sp>
        <p:nvSpPr>
          <p:cNvPr id="6" name="矩形 5">
            <a:extLst>
              <a:ext uri="{FF2B5EF4-FFF2-40B4-BE49-F238E27FC236}">
                <a16:creationId xmlns:a16="http://schemas.microsoft.com/office/drawing/2014/main" id="{63948838-CDEE-4833-A241-B3AAC98A8910}"/>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training time = </a:t>
            </a:r>
          </a:p>
          <a:p>
            <a:r>
              <a:rPr lang="en-US" dirty="0">
                <a:solidFill>
                  <a:srgbClr val="445469"/>
                </a:solidFill>
              </a:rPr>
              <a:t>    Data preprocessing time + Feature extraction time + Model training time</a:t>
            </a:r>
          </a:p>
        </p:txBody>
      </p:sp>
    </p:spTree>
    <p:extLst>
      <p:ext uri="{BB962C8B-B14F-4D97-AF65-F5344CB8AC3E}">
        <p14:creationId xmlns:p14="http://schemas.microsoft.com/office/powerpoint/2010/main" val="44858750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104572" y="1030515"/>
            <a:ext cx="5982856" cy="646331"/>
          </a:xfrm>
          <a:prstGeom prst="rect">
            <a:avLst/>
          </a:prstGeom>
          <a:noFill/>
        </p:spPr>
        <p:txBody>
          <a:bodyPr wrap="square" rtlCol="0">
            <a:spAutoFit/>
          </a:bodyPr>
          <a:lstStyle/>
          <a:p>
            <a:r>
              <a:rPr lang="en-US" sz="3600" dirty="0">
                <a:solidFill>
                  <a:srgbClr val="7030A0"/>
                </a:solidFill>
              </a:rPr>
              <a:t>Test time for different methods</a:t>
            </a:r>
            <a:endParaRPr lang="en-US" sz="3600" dirty="0">
              <a:solidFill>
                <a:srgbClr val="FF0000"/>
              </a:solidFill>
            </a:endParaRPr>
          </a:p>
        </p:txBody>
      </p:sp>
      <p:sp>
        <p:nvSpPr>
          <p:cNvPr id="5" name="矩形 4">
            <a:extLst>
              <a:ext uri="{FF2B5EF4-FFF2-40B4-BE49-F238E27FC236}">
                <a16:creationId xmlns:a16="http://schemas.microsoft.com/office/drawing/2014/main" id="{2F906AE4-6EEB-4140-BBEA-34CDD0C3C2B8}"/>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test time = </a:t>
            </a:r>
          </a:p>
          <a:p>
            <a:r>
              <a:rPr lang="en-US" dirty="0">
                <a:solidFill>
                  <a:srgbClr val="445469"/>
                </a:solidFill>
              </a:rPr>
              <a:t>    Data preprocessing time + Feature extraction time + Test prediction time</a:t>
            </a:r>
          </a:p>
        </p:txBody>
      </p:sp>
      <p:pic>
        <p:nvPicPr>
          <p:cNvPr id="6" name="图片 5" descr="手机屏幕截图&#10;&#10;描述已自动生成">
            <a:extLst>
              <a:ext uri="{FF2B5EF4-FFF2-40B4-BE49-F238E27FC236}">
                <a16:creationId xmlns:a16="http://schemas.microsoft.com/office/drawing/2014/main" id="{62206A0E-DA8D-4402-A7AE-EF8F0057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7" y="1838141"/>
            <a:ext cx="5664854" cy="4854625"/>
          </a:xfrm>
          <a:prstGeom prst="rect">
            <a:avLst/>
          </a:prstGeom>
          <a:effectLst>
            <a:outerShdw blurRad="76200" dist="114300" dir="13200000" algn="ctr" rotWithShape="0">
              <a:srgbClr val="000000">
                <a:alpha val="20000"/>
              </a:srgbClr>
            </a:outerShdw>
          </a:effectLst>
        </p:spPr>
      </p:pic>
      <p:pic>
        <p:nvPicPr>
          <p:cNvPr id="9" name="图片 8" descr="手机屏幕截图&#10;&#10;描述已自动生成">
            <a:extLst>
              <a:ext uri="{FF2B5EF4-FFF2-40B4-BE49-F238E27FC236}">
                <a16:creationId xmlns:a16="http://schemas.microsoft.com/office/drawing/2014/main" id="{5950B796-FE3F-45C0-96E5-3F6F3354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61" y="1825079"/>
            <a:ext cx="5664854" cy="4880747"/>
          </a:xfrm>
          <a:prstGeom prst="rect">
            <a:avLst/>
          </a:prstGeom>
          <a:effectLst>
            <a:outerShdw blurRad="76200" dist="76200" dir="13200000" algn="ctr" rotWithShape="0">
              <a:srgbClr val="000000">
                <a:alpha val="20000"/>
              </a:srgbClr>
            </a:outerShdw>
          </a:effectLst>
        </p:spPr>
      </p:pic>
    </p:spTree>
    <p:extLst>
      <p:ext uri="{BB962C8B-B14F-4D97-AF65-F5344CB8AC3E}">
        <p14:creationId xmlns:p14="http://schemas.microsoft.com/office/powerpoint/2010/main" val="113873012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672031" y="1011192"/>
            <a:ext cx="4847937" cy="646331"/>
          </a:xfrm>
          <a:prstGeom prst="rect">
            <a:avLst/>
          </a:prstGeom>
          <a:noFill/>
        </p:spPr>
        <p:txBody>
          <a:bodyPr wrap="square" rtlCol="0">
            <a:spAutoFit/>
          </a:bodyPr>
          <a:lstStyle/>
          <a:p>
            <a:r>
              <a:rPr lang="en-US" sz="3600" dirty="0">
                <a:solidFill>
                  <a:srgbClr val="7030A0"/>
                </a:solidFill>
              </a:rPr>
              <a:t>Prediction of in-class test</a:t>
            </a:r>
            <a:endParaRPr lang="en-US" sz="3600" dirty="0">
              <a:solidFill>
                <a:srgbClr val="FF0000"/>
              </a:solidFill>
            </a:endParaRPr>
          </a:p>
        </p:txBody>
      </p:sp>
      <p:grpSp>
        <p:nvGrpSpPr>
          <p:cNvPr id="8" name="组合 7">
            <a:extLst>
              <a:ext uri="{FF2B5EF4-FFF2-40B4-BE49-F238E27FC236}">
                <a16:creationId xmlns:a16="http://schemas.microsoft.com/office/drawing/2014/main" id="{3B6C47BA-4CB1-4073-905B-8DE5B08D21DE}"/>
              </a:ext>
            </a:extLst>
          </p:cNvPr>
          <p:cNvGrpSpPr/>
          <p:nvPr/>
        </p:nvGrpSpPr>
        <p:grpSpPr>
          <a:xfrm>
            <a:off x="694944" y="2269892"/>
            <a:ext cx="5056632" cy="3084058"/>
            <a:chOff x="694944" y="2269892"/>
            <a:chExt cx="5056632" cy="3084058"/>
          </a:xfrm>
        </p:grpSpPr>
        <p:pic>
          <p:nvPicPr>
            <p:cNvPr id="10" name="Picture 6" descr="Laptop Mask 1.png">
              <a:extLst>
                <a:ext uri="{FF2B5EF4-FFF2-40B4-BE49-F238E27FC236}">
                  <a16:creationId xmlns:a16="http://schemas.microsoft.com/office/drawing/2014/main" id="{D14A17D5-30E0-47AB-97CE-F5EEC25561CF}"/>
                </a:ext>
              </a:extLst>
            </p:cNvPr>
            <p:cNvPicPr>
              <a:picLocks noChangeAspect="1"/>
            </p:cNvPicPr>
            <p:nvPr/>
          </p:nvPicPr>
          <p:blipFill>
            <a:blip r:embed="rId4" cstate="print"/>
            <a:stretch>
              <a:fillRect/>
            </a:stretch>
          </p:blipFill>
          <p:spPr>
            <a:xfrm>
              <a:off x="694944" y="2269892"/>
              <a:ext cx="5056632" cy="3084058"/>
            </a:xfrm>
            <a:prstGeom prst="rect">
              <a:avLst/>
            </a:prstGeom>
          </p:spPr>
        </p:pic>
        <p:sp>
          <p:nvSpPr>
            <p:cNvPr id="11" name="直角三角形 10">
              <a:extLst>
                <a:ext uri="{FF2B5EF4-FFF2-40B4-BE49-F238E27FC236}">
                  <a16:creationId xmlns:a16="http://schemas.microsoft.com/office/drawing/2014/main" id="{2A2D58D5-97FB-4ED7-B015-10B56AD2AEA3}"/>
                </a:ext>
              </a:extLst>
            </p:cNvPr>
            <p:cNvSpPr/>
            <p:nvPr/>
          </p:nvSpPr>
          <p:spPr>
            <a:xfrm>
              <a:off x="1308296" y="2446537"/>
              <a:ext cx="3843674" cy="2453409"/>
            </a:xfrm>
            <a:prstGeom prst="rtTriangle">
              <a:avLst/>
            </a:prstGeom>
            <a:solidFill>
              <a:srgbClr val="049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直角三角形 13">
              <a:extLst>
                <a:ext uri="{FF2B5EF4-FFF2-40B4-BE49-F238E27FC236}">
                  <a16:creationId xmlns:a16="http://schemas.microsoft.com/office/drawing/2014/main" id="{7DB6ADF5-EE83-4E68-A047-1A0E4121CDDD}"/>
                </a:ext>
              </a:extLst>
            </p:cNvPr>
            <p:cNvSpPr/>
            <p:nvPr/>
          </p:nvSpPr>
          <p:spPr>
            <a:xfrm flipH="1" flipV="1">
              <a:off x="1300118" y="2438359"/>
              <a:ext cx="3843674" cy="2453409"/>
            </a:xfrm>
            <a:prstGeom prst="r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a:extLst>
                <a:ext uri="{FF2B5EF4-FFF2-40B4-BE49-F238E27FC236}">
                  <a16:creationId xmlns:a16="http://schemas.microsoft.com/office/drawing/2014/main" id="{C50251BB-D7A1-49D7-828C-EDF1E07A950D}"/>
                </a:ext>
              </a:extLst>
            </p:cNvPr>
            <p:cNvSpPr/>
            <p:nvPr/>
          </p:nvSpPr>
          <p:spPr>
            <a:xfrm>
              <a:off x="2698561" y="3084423"/>
              <a:ext cx="1046788" cy="10467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descr="图片包含 游戏机, 标志, 钟表&#10;&#10;描述已自动生成">
            <a:extLst>
              <a:ext uri="{FF2B5EF4-FFF2-40B4-BE49-F238E27FC236}">
                <a16:creationId xmlns:a16="http://schemas.microsoft.com/office/drawing/2014/main" id="{8C834C13-CC68-495D-8984-CDD1E8CD9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2096" y="3189780"/>
            <a:ext cx="836074" cy="836074"/>
          </a:xfrm>
          <a:prstGeom prst="rect">
            <a:avLst/>
          </a:prstGeom>
        </p:spPr>
      </p:pic>
      <p:sp>
        <p:nvSpPr>
          <p:cNvPr id="4" name="文本框 3">
            <a:extLst>
              <a:ext uri="{FF2B5EF4-FFF2-40B4-BE49-F238E27FC236}">
                <a16:creationId xmlns:a16="http://schemas.microsoft.com/office/drawing/2014/main" id="{DD050B7C-F012-4BFD-A9EE-FCF92D3E9937}"/>
              </a:ext>
            </a:extLst>
          </p:cNvPr>
          <p:cNvSpPr txBox="1"/>
          <p:nvPr/>
        </p:nvSpPr>
        <p:spPr>
          <a:xfrm>
            <a:off x="6215010" y="2380760"/>
            <a:ext cx="5829208" cy="3139321"/>
          </a:xfrm>
          <a:prstGeom prst="rect">
            <a:avLst/>
          </a:prstGeom>
          <a:noFill/>
        </p:spPr>
        <p:txBody>
          <a:bodyPr wrap="square" rtlCol="0">
            <a:spAutoFit/>
          </a:bodyPr>
          <a:lstStyle/>
          <a:p>
            <a:r>
              <a:rPr lang="en-US" dirty="0">
                <a:solidFill>
                  <a:srgbClr val="445469"/>
                </a:solidFill>
              </a:rPr>
              <a:t>We choose color features and SVM classifier to make predictions. The test time of about 500 test sets is 40s, so we predict that the test time of 2500 test sets is </a:t>
            </a:r>
            <a:r>
              <a:rPr lang="en-US" dirty="0">
                <a:solidFill>
                  <a:srgbClr val="C00000"/>
                </a:solidFill>
              </a:rPr>
              <a:t>200s</a:t>
            </a:r>
            <a:r>
              <a:rPr lang="en-US" dirty="0">
                <a:solidFill>
                  <a:srgbClr val="445469"/>
                </a:solidFill>
              </a:rPr>
              <a:t>. Under the same computer configuration as above, the calculation time is 200s. If you use a </a:t>
            </a:r>
            <a:r>
              <a:rPr lang="en-US" dirty="0" err="1">
                <a:solidFill>
                  <a:srgbClr val="445469"/>
                </a:solidFill>
              </a:rPr>
              <a:t>macbook</a:t>
            </a:r>
            <a:r>
              <a:rPr lang="en-US" dirty="0">
                <a:solidFill>
                  <a:srgbClr val="445469"/>
                </a:solidFill>
              </a:rPr>
              <a:t> air, the time will be doubled to 400s.</a:t>
            </a:r>
          </a:p>
          <a:p>
            <a:endParaRPr lang="en-US" dirty="0">
              <a:solidFill>
                <a:srgbClr val="445469"/>
              </a:solidFill>
            </a:endParaRPr>
          </a:p>
          <a:p>
            <a:r>
              <a:rPr lang="en-US" dirty="0">
                <a:solidFill>
                  <a:srgbClr val="445469"/>
                </a:solidFill>
              </a:rPr>
              <a:t>Since the </a:t>
            </a:r>
            <a:r>
              <a:rPr lang="en-US" altLang="zh-CN" dirty="0">
                <a:solidFill>
                  <a:srgbClr val="445469"/>
                </a:solidFill>
              </a:rPr>
              <a:t>test</a:t>
            </a:r>
            <a:r>
              <a:rPr lang="en-US" dirty="0">
                <a:solidFill>
                  <a:srgbClr val="445469"/>
                </a:solidFill>
              </a:rPr>
              <a:t> accuracy is related to the selection of the training and test sets, it is difficult to make accurate prediction. After comprehensive consideration, we believe that the accuracy of the in-class test will be around </a:t>
            </a:r>
            <a:r>
              <a:rPr lang="en-US" dirty="0">
                <a:solidFill>
                  <a:srgbClr val="C00000"/>
                </a:solidFill>
              </a:rPr>
              <a:t>58%</a:t>
            </a:r>
            <a:r>
              <a:rPr lang="en-US" dirty="0">
                <a:solidFill>
                  <a:srgbClr val="445469"/>
                </a:solidFill>
              </a:rPr>
              <a:t>.</a:t>
            </a:r>
          </a:p>
        </p:txBody>
      </p:sp>
      <p:sp>
        <p:nvSpPr>
          <p:cNvPr id="21" name="矩形 20">
            <a:extLst>
              <a:ext uri="{FF2B5EF4-FFF2-40B4-BE49-F238E27FC236}">
                <a16:creationId xmlns:a16="http://schemas.microsoft.com/office/drawing/2014/main" id="{A8146DE6-9CF0-4A2B-80AA-8E11940D494B}"/>
              </a:ext>
            </a:extLst>
          </p:cNvPr>
          <p:cNvSpPr/>
          <p:nvPr/>
        </p:nvSpPr>
        <p:spPr>
          <a:xfrm>
            <a:off x="5203094" y="118033"/>
            <a:ext cx="6988906" cy="738664"/>
          </a:xfrm>
          <a:prstGeom prst="rect">
            <a:avLst/>
          </a:prstGeom>
        </p:spPr>
        <p:txBody>
          <a:bodyPr wrap="square">
            <a:spAutoFit/>
          </a:bodyPr>
          <a:lstStyle/>
          <a:p>
            <a:r>
              <a:rPr lang="en-US" sz="1400" dirty="0">
                <a:solidFill>
                  <a:srgbClr val="445469"/>
                </a:solidFill>
              </a:rPr>
              <a:t>Computer configuration:</a:t>
            </a:r>
          </a:p>
          <a:p>
            <a:r>
              <a:rPr lang="en-US" sz="1400" dirty="0">
                <a:solidFill>
                  <a:srgbClr val="445469"/>
                </a:solidFill>
              </a:rPr>
              <a:t>System: Microsoft Windows 10 x64  | GPU: NVIDIA GeForce RTX 2070 SUPER (8192 MB)</a:t>
            </a:r>
          </a:p>
          <a:p>
            <a:r>
              <a:rPr lang="en-US" sz="1400" dirty="0">
                <a:solidFill>
                  <a:srgbClr val="445469"/>
                </a:solidFill>
              </a:rPr>
              <a:t>CPU: Intel(R) Core(TM) i7-9700K CPU @ 3.60GHz(3600 MHz) | RAM: 16.00 GB (2400 MHz)</a:t>
            </a:r>
          </a:p>
        </p:txBody>
      </p:sp>
    </p:spTree>
    <p:extLst>
      <p:ext uri="{BB962C8B-B14F-4D97-AF65-F5344CB8AC3E}">
        <p14:creationId xmlns:p14="http://schemas.microsoft.com/office/powerpoint/2010/main" val="285495075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21" presetClass="entr" presetSubtype="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1000"/>
                                        <p:tgtEl>
                                          <p:spTgt spid="3"/>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srcRect r="45409" b="62964"/>
          <a:stretch/>
        </p:blipFill>
        <p:spPr>
          <a:xfrm>
            <a:off x="6898409" y="3795482"/>
            <a:ext cx="5331691" cy="3091093"/>
          </a:xfrm>
          <a:prstGeom prst="rect">
            <a:avLst/>
          </a:prstGeom>
        </p:spPr>
      </p:pic>
      <p:pic>
        <p:nvPicPr>
          <p:cNvPr id="37" name="图片 36"/>
          <p:cNvPicPr>
            <a:picLocks noChangeAspect="1"/>
          </p:cNvPicPr>
          <p:nvPr/>
        </p:nvPicPr>
        <p:blipFill rotWithShape="1">
          <a:blip r:embed="rId4"/>
          <a:srcRect l="32509" t="64137"/>
          <a:stretch/>
        </p:blipFill>
        <p:spPr>
          <a:xfrm>
            <a:off x="0" y="0"/>
            <a:ext cx="6542190" cy="2971325"/>
          </a:xfrm>
          <a:prstGeom prst="rect">
            <a:avLst/>
          </a:prstGeom>
        </p:spPr>
      </p:pic>
      <p:sp>
        <p:nvSpPr>
          <p:cNvPr id="8" name="文本框 31"/>
          <p:cNvSpPr txBox="1">
            <a:spLocks noChangeArrowheads="1"/>
          </p:cNvSpPr>
          <p:nvPr/>
        </p:nvSpPr>
        <p:spPr bwMode="auto">
          <a:xfrm>
            <a:off x="2350071" y="2531094"/>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gradFill flip="none" rotWithShape="1">
                  <a:gsLst>
                    <a:gs pos="0">
                      <a:schemeClr val="accent2">
                        <a:lumMod val="40000"/>
                        <a:lumOff val="60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01 Data preprocessing</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424930" y="1313106"/>
            <a:ext cx="3342139" cy="854697"/>
            <a:chOff x="4923559" y="1491529"/>
            <a:chExt cx="2400300" cy="71755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grpSpPr>
        <p:sp>
          <p:nvSpPr>
            <p:cNvPr id="6" name="文本框 31"/>
            <p:cNvSpPr txBox="1">
              <a:spLocks noChangeArrowheads="1"/>
            </p:cNvSpPr>
            <p:nvPr/>
          </p:nvSpPr>
          <p:spPr bwMode="auto">
            <a:xfrm>
              <a:off x="4923559" y="1613079"/>
              <a:ext cx="2400300" cy="54261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CONTENTS</a:t>
              </a:r>
              <a:endParaRPr lang="zh-CN" altLang="en-US"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endParaRPr>
            </a:p>
          </p:txBody>
        </p:sp>
        <p:sp>
          <p:nvSpPr>
            <p:cNvPr id="19" name="任意多边形 18"/>
            <p:cNvSpPr/>
            <p:nvPr/>
          </p:nvSpPr>
          <p:spPr>
            <a:xfrm>
              <a:off x="4923559" y="1491529"/>
              <a:ext cx="2400300" cy="717550"/>
            </a:xfrm>
            <a:custGeom>
              <a:avLst/>
              <a:gdLst>
                <a:gd name="connsiteX0" fmla="*/ 2153337 w 2401674"/>
                <a:gd name="connsiteY0" fmla="*/ 0 h 717475"/>
                <a:gd name="connsiteX1" fmla="*/ 2401674 w 2401674"/>
                <a:gd name="connsiteY1" fmla="*/ 0 h 717475"/>
                <a:gd name="connsiteX2" fmla="*/ 2401674 w 2401674"/>
                <a:gd name="connsiteY2" fmla="*/ 717475 h 717475"/>
                <a:gd name="connsiteX3" fmla="*/ 2153337 w 2401674"/>
                <a:gd name="connsiteY3" fmla="*/ 717475 h 717475"/>
                <a:gd name="connsiteX4" fmla="*/ 2153337 w 2401674"/>
                <a:gd name="connsiteY4" fmla="*/ 627791 h 717475"/>
                <a:gd name="connsiteX5" fmla="*/ 2311990 w 2401674"/>
                <a:gd name="connsiteY5" fmla="*/ 627791 h 717475"/>
                <a:gd name="connsiteX6" fmla="*/ 2311990 w 2401674"/>
                <a:gd name="connsiteY6" fmla="*/ 89684 h 717475"/>
                <a:gd name="connsiteX7" fmla="*/ 2153337 w 2401674"/>
                <a:gd name="connsiteY7" fmla="*/ 89684 h 717475"/>
                <a:gd name="connsiteX8" fmla="*/ 0 w 2401674"/>
                <a:gd name="connsiteY8" fmla="*/ 0 h 717475"/>
                <a:gd name="connsiteX9" fmla="*/ 248337 w 2401674"/>
                <a:gd name="connsiteY9" fmla="*/ 0 h 717475"/>
                <a:gd name="connsiteX10" fmla="*/ 248337 w 2401674"/>
                <a:gd name="connsiteY10" fmla="*/ 89684 h 717475"/>
                <a:gd name="connsiteX11" fmla="*/ 89684 w 2401674"/>
                <a:gd name="connsiteY11" fmla="*/ 89684 h 717475"/>
                <a:gd name="connsiteX12" fmla="*/ 89684 w 2401674"/>
                <a:gd name="connsiteY12" fmla="*/ 627791 h 717475"/>
                <a:gd name="connsiteX13" fmla="*/ 248337 w 2401674"/>
                <a:gd name="connsiteY13" fmla="*/ 627791 h 717475"/>
                <a:gd name="connsiteX14" fmla="*/ 248337 w 2401674"/>
                <a:gd name="connsiteY14" fmla="*/ 717475 h 717475"/>
                <a:gd name="connsiteX15" fmla="*/ 0 w 2401674"/>
                <a:gd name="connsiteY15" fmla="*/ 717475 h 7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74" h="717475">
                  <a:moveTo>
                    <a:pt x="2153337" y="0"/>
                  </a:moveTo>
                  <a:lnTo>
                    <a:pt x="2401674" y="0"/>
                  </a:lnTo>
                  <a:lnTo>
                    <a:pt x="2401674" y="717475"/>
                  </a:lnTo>
                  <a:lnTo>
                    <a:pt x="2153337" y="717475"/>
                  </a:lnTo>
                  <a:lnTo>
                    <a:pt x="2153337" y="627791"/>
                  </a:lnTo>
                  <a:lnTo>
                    <a:pt x="2311990" y="627791"/>
                  </a:lnTo>
                  <a:lnTo>
                    <a:pt x="2311990" y="89684"/>
                  </a:lnTo>
                  <a:lnTo>
                    <a:pt x="2153337" y="89684"/>
                  </a:lnTo>
                  <a:close/>
                  <a:moveTo>
                    <a:pt x="0" y="0"/>
                  </a:moveTo>
                  <a:lnTo>
                    <a:pt x="248337" y="0"/>
                  </a:lnTo>
                  <a:lnTo>
                    <a:pt x="248337" y="89684"/>
                  </a:lnTo>
                  <a:lnTo>
                    <a:pt x="89684" y="89684"/>
                  </a:lnTo>
                  <a:lnTo>
                    <a:pt x="89684" y="627791"/>
                  </a:lnTo>
                  <a:lnTo>
                    <a:pt x="248337" y="627791"/>
                  </a:lnTo>
                  <a:lnTo>
                    <a:pt x="248337" y="717475"/>
                  </a:lnTo>
                  <a:lnTo>
                    <a:pt x="0" y="717475"/>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gradFill>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gradFill>
              </a:endParaRPr>
            </a:p>
          </p:txBody>
        </p:sp>
      </p:grpSp>
      <p:sp>
        <p:nvSpPr>
          <p:cNvPr id="22" name="文本框 31">
            <a:extLst>
              <a:ext uri="{FF2B5EF4-FFF2-40B4-BE49-F238E27FC236}">
                <a16:creationId xmlns:a16="http://schemas.microsoft.com/office/drawing/2014/main" id="{33EA7867-AB50-4BB1-931D-181672E91794}"/>
              </a:ext>
            </a:extLst>
          </p:cNvPr>
          <p:cNvSpPr txBox="1">
            <a:spLocks noChangeArrowheads="1"/>
          </p:cNvSpPr>
          <p:nvPr/>
        </p:nvSpPr>
        <p:spPr bwMode="auto">
          <a:xfrm>
            <a:off x="2350071" y="3163288"/>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02 Feature extraction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5" name="文本框 31">
            <a:extLst>
              <a:ext uri="{FF2B5EF4-FFF2-40B4-BE49-F238E27FC236}">
                <a16:creationId xmlns:a16="http://schemas.microsoft.com/office/drawing/2014/main" id="{22F964A4-F431-48A5-ACC6-0E1E4A0174E0}"/>
              </a:ext>
            </a:extLst>
          </p:cNvPr>
          <p:cNvSpPr txBox="1">
            <a:spLocks noChangeArrowheads="1"/>
          </p:cNvSpPr>
          <p:nvPr/>
        </p:nvSpPr>
        <p:spPr bwMode="auto">
          <a:xfrm>
            <a:off x="2350071" y="3812923"/>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03 Classifier application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8" name="文本框 31">
            <a:extLst>
              <a:ext uri="{FF2B5EF4-FFF2-40B4-BE49-F238E27FC236}">
                <a16:creationId xmlns:a16="http://schemas.microsoft.com/office/drawing/2014/main" id="{B5045430-D9DE-41B8-8576-DF948A99FEA5}"/>
              </a:ext>
            </a:extLst>
          </p:cNvPr>
          <p:cNvSpPr txBox="1">
            <a:spLocks noChangeArrowheads="1"/>
          </p:cNvSpPr>
          <p:nvPr/>
        </p:nvSpPr>
        <p:spPr bwMode="auto">
          <a:xfrm>
            <a:off x="2350071" y="4445117"/>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04 Conclusion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854154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5"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13" name="图片 12">
            <a:extLst>
              <a:ext uri="{FF2B5EF4-FFF2-40B4-BE49-F238E27FC236}">
                <a16:creationId xmlns:a16="http://schemas.microsoft.com/office/drawing/2014/main" id="{83290026-F2D8-4450-8B44-73010F491404}"/>
              </a:ext>
            </a:extLst>
          </p:cNvPr>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1431036" y="1996012"/>
            <a:ext cx="9329928" cy="1862048"/>
          </a:xfrm>
          <a:prstGeom prst="rect">
            <a:avLst/>
          </a:prstGeom>
          <a:noFill/>
        </p:spPr>
        <p:txBody>
          <a:bodyPr wrap="square" rtlCol="0">
            <a:spAutoFit/>
          </a:bodyPr>
          <a:lstStyle/>
          <a:p>
            <a:r>
              <a:rPr lang="en-US" altLang="zh-CN" sz="11500" b="1" dirty="0">
                <a:gradFill flip="none" rotWithShape="1">
                  <a:gsLst>
                    <a:gs pos="0">
                      <a:schemeClr val="accent2">
                        <a:lumMod val="0"/>
                        <a:lumOff val="100000"/>
                      </a:schemeClr>
                    </a:gs>
                    <a:gs pos="31000">
                      <a:schemeClr val="accent2">
                        <a:lumMod val="0"/>
                        <a:lumOff val="100000"/>
                      </a:schemeClr>
                    </a:gs>
                    <a:gs pos="100000">
                      <a:schemeClr val="accent2">
                        <a:lumMod val="100000"/>
                      </a:schemeClr>
                    </a:gs>
                  </a:gsLst>
                  <a:path path="circle">
                    <a:fillToRect l="50000" t="50000" r="50000" b="50000"/>
                  </a:path>
                  <a:tileRect/>
                </a:gradFill>
                <a:latin typeface="微软雅黑" panose="020B0503020204020204" pitchFamily="34" charset="-122"/>
                <a:ea typeface="微软雅黑" panose="020B0503020204020204" pitchFamily="34" charset="-122"/>
              </a:rPr>
              <a:t>THANK </a:t>
            </a:r>
            <a:r>
              <a:rPr lang="en-US" altLang="zh-CN"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rPr>
              <a:t>YOU</a:t>
            </a:r>
            <a:endParaRPr lang="zh-CN" altLang="en-US"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588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01</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6"/>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Data preprocessing</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rotation, zoom and translation.</a:t>
              </a:r>
            </a:p>
          </p:txBody>
        </p:sp>
      </p:grpSp>
    </p:spTree>
    <p:extLst>
      <p:ext uri="{BB962C8B-B14F-4D97-AF65-F5344CB8AC3E}">
        <p14:creationId xmlns:p14="http://schemas.microsoft.com/office/powerpoint/2010/main" val="15402575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9" cy="3290510"/>
            <a:chOff x="776801" y="1609093"/>
            <a:chExt cx="3498659"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3"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6" cy="3290510"/>
            <a:chOff x="7774120" y="1609093"/>
            <a:chExt cx="3513226"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3"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3" cy="3290510"/>
            <a:chOff x="4275460" y="1609093"/>
            <a:chExt cx="3505943"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3"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them are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40" name="文本框 39">
            <a:extLst>
              <a:ext uri="{FF2B5EF4-FFF2-40B4-BE49-F238E27FC236}">
                <a16:creationId xmlns:a16="http://schemas.microsoft.com/office/drawing/2014/main" id="{02525E7C-64AC-4763-BFA7-045F607EFD89}"/>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6">
                    <a:lumMod val="75000"/>
                  </a:schemeClr>
                </a:solidFill>
              </a:rPr>
              <a:t>The area surrounded by the green square is in the range of 100 and 300 of x and y. This is used to help confirm the location of the image pixels.</a:t>
            </a:r>
          </a:p>
        </p:txBody>
      </p:sp>
    </p:spTree>
    <p:extLst>
      <p:ext uri="{BB962C8B-B14F-4D97-AF65-F5344CB8AC3E}">
        <p14:creationId xmlns:p14="http://schemas.microsoft.com/office/powerpoint/2010/main" val="259237327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inVertical)">
                                      <p:cBhvr>
                                        <p:cTn id="31"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8" cy="3290510"/>
            <a:chOff x="776801" y="1609093"/>
            <a:chExt cx="3498658"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2"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5" cy="3290510"/>
            <a:chOff x="7774120" y="1609093"/>
            <a:chExt cx="3513225"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2"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2" cy="3290510"/>
            <a:chOff x="4275460" y="1609093"/>
            <a:chExt cx="3505942"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2"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5" name="文本框 34">
            <a:extLst>
              <a:ext uri="{FF2B5EF4-FFF2-40B4-BE49-F238E27FC236}">
                <a16:creationId xmlns:a16="http://schemas.microsoft.com/office/drawing/2014/main" id="{35AB98AF-990D-4CA0-B7C2-03B92EE55170}"/>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1">
                    <a:lumMod val="75000"/>
                  </a:schemeClr>
                </a:solidFill>
              </a:rPr>
              <a:t>The blue points are the midpoint of the symmetrical points of the face and the single points of the face. </a:t>
            </a:r>
          </a:p>
          <a:p>
            <a:r>
              <a:rPr lang="en-US" dirty="0">
                <a:solidFill>
                  <a:srgbClr val="FF0000"/>
                </a:solidFill>
              </a:rPr>
              <a:t>The red line is the regression line of the blue points.</a:t>
            </a:r>
          </a:p>
        </p:txBody>
      </p:sp>
    </p:spTree>
    <p:extLst>
      <p:ext uri="{BB962C8B-B14F-4D97-AF65-F5344CB8AC3E}">
        <p14:creationId xmlns:p14="http://schemas.microsoft.com/office/powerpoint/2010/main" val="65111890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336271" cy="3290510"/>
            <a:chOff x="776801" y="1609093"/>
            <a:chExt cx="3336271"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609093"/>
              <a:ext cx="3234863" cy="2683823"/>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498660" cy="3290510"/>
            <a:chOff x="7774120" y="1609093"/>
            <a:chExt cx="3498660"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5528" y="1609093"/>
              <a:ext cx="3397252" cy="2608958"/>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606" cy="3290510"/>
            <a:chOff x="4275460" y="1609093"/>
            <a:chExt cx="3410606"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198" cy="2630152"/>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753668"/>
            <a:chOff x="878209" y="5237048"/>
            <a:chExt cx="10348750" cy="753668"/>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his head in not exactly at the center of the image.</a:t>
              </a:r>
            </a:p>
          </p:txBody>
        </p:sp>
        <p:sp>
          <p:nvSpPr>
            <p:cNvPr id="33" name="矩形 32"/>
            <p:cNvSpPr/>
            <p:nvPr/>
          </p:nvSpPr>
          <p:spPr>
            <a:xfrm>
              <a:off x="4376868"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6" name="文本框 35">
            <a:extLst>
              <a:ext uri="{FF2B5EF4-FFF2-40B4-BE49-F238E27FC236}">
                <a16:creationId xmlns:a16="http://schemas.microsoft.com/office/drawing/2014/main" id="{074A9539-7DDC-4FB8-A200-62E5D6344271}"/>
              </a:ext>
            </a:extLst>
          </p:cNvPr>
          <p:cNvSpPr txBox="1"/>
          <p:nvPr/>
        </p:nvSpPr>
        <p:spPr>
          <a:xfrm>
            <a:off x="5771382" y="406394"/>
            <a:ext cx="5818909" cy="646331"/>
          </a:xfrm>
          <a:prstGeom prst="rect">
            <a:avLst/>
          </a:prstGeom>
          <a:noFill/>
        </p:spPr>
        <p:txBody>
          <a:bodyPr wrap="square" rtlCol="0">
            <a:spAutoFit/>
          </a:bodyPr>
          <a:lstStyle/>
          <a:p>
            <a:r>
              <a:rPr lang="en-US" dirty="0"/>
              <a:t>The black area is created by the rotation function of </a:t>
            </a:r>
            <a:r>
              <a:rPr lang="en-US" dirty="0" err="1"/>
              <a:t>EBImage</a:t>
            </a:r>
            <a:r>
              <a:rPr lang="en-US" dirty="0"/>
              <a:t>. We can see that </a:t>
            </a:r>
            <a:r>
              <a:rPr lang="en-US"/>
              <a:t>everyone's face </a:t>
            </a:r>
            <a:r>
              <a:rPr lang="en-US" dirty="0"/>
              <a:t>are now vertical.</a:t>
            </a:r>
          </a:p>
        </p:txBody>
      </p:sp>
    </p:spTree>
    <p:extLst>
      <p:ext uri="{BB962C8B-B14F-4D97-AF65-F5344CB8AC3E}">
        <p14:creationId xmlns:p14="http://schemas.microsoft.com/office/powerpoint/2010/main" val="397764970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335670" cy="3290510"/>
            <a:chOff x="776801" y="1609093"/>
            <a:chExt cx="333567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609093"/>
              <a:ext cx="3234262" cy="2684379"/>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18433"/>
            <a:ext cx="3498659" cy="3281170"/>
            <a:chOff x="7774120" y="1618433"/>
            <a:chExt cx="3498659" cy="328117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60393" y="1618433"/>
              <a:ext cx="3412386" cy="2620576"/>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877" cy="3290510"/>
            <a:chOff x="4275460" y="1609093"/>
            <a:chExt cx="3410877"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469" cy="2629921"/>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altLang="zh-CN" dirty="0">
                <a:solidFill>
                  <a:schemeClr val="accent6">
                    <a:lumMod val="75000"/>
                  </a:schemeClr>
                </a:solidFill>
              </a:rPr>
              <a:t>We choose the distance between the midpoint of two pupils and the bottom of the nose as a fix distance to zoom every images.</a:t>
            </a:r>
            <a:r>
              <a:rPr lang="en-US" dirty="0">
                <a:solidFill>
                  <a:schemeClr val="accent6">
                    <a:lumMod val="75000"/>
                  </a:schemeClr>
                </a:solidFill>
              </a:rPr>
              <a:t> Looking at the area of the green square, it still represents 100-300 for x and y. </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495136"/>
            <a:chOff x="878209" y="5237048"/>
            <a:chExt cx="10348750" cy="495136"/>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off-center.</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Tree>
    <p:extLst>
      <p:ext uri="{BB962C8B-B14F-4D97-AF65-F5344CB8AC3E}">
        <p14:creationId xmlns:p14="http://schemas.microsoft.com/office/powerpoint/2010/main" val="55794731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0155" y="1609093"/>
            <a:ext cx="3322316" cy="3290510"/>
            <a:chOff x="776801" y="1609093"/>
            <a:chExt cx="333567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82176" y="1609093"/>
              <a:ext cx="3230295" cy="2648872"/>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25858"/>
            <a:ext cx="3452839" cy="3273745"/>
            <a:chOff x="7774120" y="1625858"/>
            <a:chExt cx="3452839" cy="3273745"/>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5528" y="1625858"/>
              <a:ext cx="3351431" cy="2573763"/>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877" cy="3290510"/>
            <a:chOff x="4275460" y="1609093"/>
            <a:chExt cx="3410877"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469" cy="2629920"/>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03202"/>
            <a:ext cx="5818909" cy="1200329"/>
          </a:xfrm>
          <a:prstGeom prst="rect">
            <a:avLst/>
          </a:prstGeom>
          <a:noFill/>
        </p:spPr>
        <p:txBody>
          <a:bodyPr wrap="square" rtlCol="0">
            <a:spAutoFit/>
          </a:bodyPr>
          <a:lstStyle/>
          <a:p>
            <a:r>
              <a:rPr lang="en-US" dirty="0">
                <a:solidFill>
                  <a:schemeClr val="accent6">
                    <a:lumMod val="75000"/>
                  </a:schemeClr>
                </a:solidFill>
              </a:rPr>
              <a:t>Although the face area has become smaller visually, it contains more pixels. </a:t>
            </a:r>
          </a:p>
          <a:p>
            <a:r>
              <a:rPr lang="en-US" dirty="0">
                <a:solidFill>
                  <a:srgbClr val="445469"/>
                </a:solidFill>
              </a:rPr>
              <a:t>Then we translate image’s number 37 point to the (500, 375). And put the other points to the appropriate position.</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grpSp>
    </p:spTree>
    <p:extLst>
      <p:ext uri="{BB962C8B-B14F-4D97-AF65-F5344CB8AC3E}">
        <p14:creationId xmlns:p14="http://schemas.microsoft.com/office/powerpoint/2010/main" val="355406648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767011"/>
            <a:ext cx="3289253" cy="3132593"/>
            <a:chOff x="776801" y="1816593"/>
            <a:chExt cx="3207800" cy="30830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179" y="1816593"/>
              <a:ext cx="3092422" cy="2341451"/>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828048" y="1721691"/>
            <a:ext cx="3334805" cy="3177911"/>
            <a:chOff x="7774120" y="1709267"/>
            <a:chExt cx="3317516" cy="3190336"/>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26928" y="1709267"/>
              <a:ext cx="3264708" cy="2471849"/>
            </a:xfrm>
            <a:prstGeom prst="rect">
              <a:avLst/>
            </a:prstGeom>
          </p:spPr>
        </p:pic>
        <p:sp>
          <p:nvSpPr>
            <p:cNvPr id="16" name="TextBox 38"/>
            <p:cNvSpPr txBox="1"/>
            <p:nvPr/>
          </p:nvSpPr>
          <p:spPr>
            <a:xfrm>
              <a:off x="7774120" y="4183954"/>
              <a:ext cx="1488167" cy="421629"/>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727353"/>
            <a:ext cx="3347682" cy="3172250"/>
            <a:chOff x="4275460" y="1727353"/>
            <a:chExt cx="3347682" cy="317225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727353"/>
              <a:ext cx="3246274" cy="2435626"/>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dirty="0">
                <a:solidFill>
                  <a:srgbClr val="445469"/>
                </a:solidFill>
              </a:rPr>
              <a:t>Choose part of image to observe possible features.</a:t>
            </a:r>
          </a:p>
          <a:p>
            <a:r>
              <a:rPr lang="en-US" dirty="0">
                <a:solidFill>
                  <a:schemeClr val="accent1">
                    <a:lumMod val="75000"/>
                  </a:schemeClr>
                </a:solidFill>
              </a:rPr>
              <a:t>The blue points is new feature points after rotation, zoom and translation.</a:t>
            </a:r>
          </a:p>
          <a:p>
            <a:r>
              <a:rPr lang="en-US" dirty="0">
                <a:solidFill>
                  <a:srgbClr val="FF0000"/>
                </a:solidFill>
              </a:rPr>
              <a:t>The red points is the center (500,375)</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grpSp>
      <p:sp>
        <p:nvSpPr>
          <p:cNvPr id="2" name="文本框 1">
            <a:extLst>
              <a:ext uri="{FF2B5EF4-FFF2-40B4-BE49-F238E27FC236}">
                <a16:creationId xmlns:a16="http://schemas.microsoft.com/office/drawing/2014/main" id="{33935992-67A3-4956-90C4-60205F0EBEF5}"/>
              </a:ext>
            </a:extLst>
          </p:cNvPr>
          <p:cNvSpPr txBox="1"/>
          <p:nvPr/>
        </p:nvSpPr>
        <p:spPr>
          <a:xfrm>
            <a:off x="2537691" y="5783975"/>
            <a:ext cx="7518400" cy="646331"/>
          </a:xfrm>
          <a:prstGeom prst="rect">
            <a:avLst/>
          </a:prstGeom>
          <a:noFill/>
        </p:spPr>
        <p:txBody>
          <a:bodyPr wrap="square" rtlCol="0">
            <a:spAutoFit/>
          </a:bodyPr>
          <a:lstStyle/>
          <a:p>
            <a:r>
              <a:rPr lang="en-US" sz="3600" dirty="0">
                <a:solidFill>
                  <a:srgbClr val="7030A0"/>
                </a:solidFill>
              </a:rPr>
              <a:t>What can we do base on these images?</a:t>
            </a:r>
          </a:p>
        </p:txBody>
      </p:sp>
    </p:spTree>
    <p:extLst>
      <p:ext uri="{BB962C8B-B14F-4D97-AF65-F5344CB8AC3E}">
        <p14:creationId xmlns:p14="http://schemas.microsoft.com/office/powerpoint/2010/main" val="254580899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randombar(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1357</Words>
  <Application>Microsoft Office PowerPoint</Application>
  <PresentationFormat>宽屏</PresentationFormat>
  <Paragraphs>174</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项 津旭</dc:creator>
  <cp:lastModifiedBy>项 津旭</cp:lastModifiedBy>
  <cp:revision>46</cp:revision>
  <dcterms:created xsi:type="dcterms:W3CDTF">2020-03-29T14:37:47Z</dcterms:created>
  <dcterms:modified xsi:type="dcterms:W3CDTF">2020-03-30T03:17:05Z</dcterms:modified>
</cp:coreProperties>
</file>